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74"/>
  </p:notesMasterIdLst>
  <p:handoutMasterIdLst>
    <p:handoutMasterId r:id="rId75"/>
  </p:handoutMasterIdLst>
  <p:sldIdLst>
    <p:sldId id="277" r:id="rId4"/>
    <p:sldId id="4271" r:id="rId5"/>
    <p:sldId id="4376" r:id="rId6"/>
    <p:sldId id="4282" r:id="rId7"/>
    <p:sldId id="4284" r:id="rId8"/>
    <p:sldId id="376" r:id="rId9"/>
    <p:sldId id="4294" r:id="rId10"/>
    <p:sldId id="381" r:id="rId11"/>
    <p:sldId id="395" r:id="rId12"/>
    <p:sldId id="4306" r:id="rId13"/>
    <p:sldId id="4308" r:id="rId14"/>
    <p:sldId id="4318" r:id="rId15"/>
    <p:sldId id="4309" r:id="rId16"/>
    <p:sldId id="4313" r:id="rId17"/>
    <p:sldId id="4311" r:id="rId18"/>
    <p:sldId id="4310" r:id="rId19"/>
    <p:sldId id="4312" r:id="rId20"/>
    <p:sldId id="401" r:id="rId21"/>
    <p:sldId id="400" r:id="rId22"/>
    <p:sldId id="4314" r:id="rId23"/>
    <p:sldId id="4315" r:id="rId24"/>
    <p:sldId id="402" r:id="rId25"/>
    <p:sldId id="4316" r:id="rId26"/>
    <p:sldId id="4317" r:id="rId27"/>
    <p:sldId id="4333" r:id="rId28"/>
    <p:sldId id="4334" r:id="rId29"/>
    <p:sldId id="4335" r:id="rId30"/>
    <p:sldId id="4336" r:id="rId31"/>
    <p:sldId id="4327" r:id="rId32"/>
    <p:sldId id="4328" r:id="rId33"/>
    <p:sldId id="4329" r:id="rId34"/>
    <p:sldId id="4330" r:id="rId35"/>
    <p:sldId id="4332" r:id="rId36"/>
    <p:sldId id="4331" r:id="rId37"/>
    <p:sldId id="4338" r:id="rId38"/>
    <p:sldId id="4339" r:id="rId39"/>
    <p:sldId id="4340" r:id="rId40"/>
    <p:sldId id="4342" r:id="rId41"/>
    <p:sldId id="4341" r:id="rId42"/>
    <p:sldId id="4346" r:id="rId43"/>
    <p:sldId id="4348" r:id="rId44"/>
    <p:sldId id="4347" r:id="rId45"/>
    <p:sldId id="4356" r:id="rId46"/>
    <p:sldId id="4349" r:id="rId47"/>
    <p:sldId id="4350" r:id="rId48"/>
    <p:sldId id="4351" r:id="rId49"/>
    <p:sldId id="4352" r:id="rId50"/>
    <p:sldId id="4359" r:id="rId51"/>
    <p:sldId id="4354" r:id="rId52"/>
    <p:sldId id="4355" r:id="rId53"/>
    <p:sldId id="4357" r:id="rId54"/>
    <p:sldId id="4358" r:id="rId55"/>
    <p:sldId id="4360" r:id="rId56"/>
    <p:sldId id="4361" r:id="rId57"/>
    <p:sldId id="4362" r:id="rId58"/>
    <p:sldId id="4363" r:id="rId59"/>
    <p:sldId id="4364" r:id="rId60"/>
    <p:sldId id="4365" r:id="rId61"/>
    <p:sldId id="4366" r:id="rId62"/>
    <p:sldId id="4367" r:id="rId63"/>
    <p:sldId id="4368" r:id="rId64"/>
    <p:sldId id="4369" r:id="rId65"/>
    <p:sldId id="4370" r:id="rId66"/>
    <p:sldId id="4371" r:id="rId67"/>
    <p:sldId id="4372" r:id="rId68"/>
    <p:sldId id="4373" r:id="rId69"/>
    <p:sldId id="4374" r:id="rId70"/>
    <p:sldId id="4375" r:id="rId71"/>
    <p:sldId id="4345" r:id="rId72"/>
    <p:sldId id="4246" r:id="rId73"/>
  </p:sldIdLst>
  <p:sldSz cx="9144000" cy="5143500" type="screen16x9"/>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DFE"/>
    <a:srgbClr val="E03E36"/>
    <a:srgbClr val="F3DDDC"/>
    <a:srgbClr val="FFFFB5"/>
    <a:srgbClr val="F8F3EC"/>
    <a:srgbClr val="0012FE"/>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6" autoAdjust="0"/>
    <p:restoredTop sz="72381" autoAdjust="0"/>
  </p:normalViewPr>
  <p:slideViewPr>
    <p:cSldViewPr showGuides="1">
      <p:cViewPr varScale="1">
        <p:scale>
          <a:sx n="121" d="100"/>
          <a:sy n="121" d="100"/>
        </p:scale>
        <p:origin x="1312" y="176"/>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 Id="rId4" Type="http://schemas.openxmlformats.org/officeDocument/2006/relationships/image" Target="../media/image10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 Id="rId4" Type="http://schemas.openxmlformats.org/officeDocument/2006/relationships/image" Target="../media/image10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 Id="rId4" Type="http://schemas.openxmlformats.org/officeDocument/2006/relationships/image" Target="../media/image1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2024/9/25</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2024/9/25</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252B3A"/>
              </a:solidFill>
              <a:effectLst/>
              <a:latin typeface="Microsoft YaHei" panose="020B0503020204020204" pitchFamily="34" charset="-122"/>
              <a:ea typeface="Microsoft YaHei" panose="020B0503020204020204" pitchFamily="34" charset="-122"/>
            </a:endParaRPr>
          </a:p>
          <a:p>
            <a:endParaRPr lang="en-US" altLang="zh-CN" b="0" i="0" dirty="0">
              <a:solidFill>
                <a:srgbClr val="252B3A"/>
              </a:solidFill>
              <a:effectLst/>
              <a:latin typeface="Microsoft YaHei" panose="020B0503020204020204" pitchFamily="34" charset="-122"/>
              <a:ea typeface="Microsoft YaHei" panose="020B0503020204020204" pitchFamily="34" charset="-122"/>
            </a:endParaRPr>
          </a:p>
          <a:p>
            <a:endParaRPr kumimoji="1" lang="en-US" altLang="zh-CN" b="0" i="0" dirty="0">
              <a:solidFill>
                <a:srgbClr val="252B3A"/>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10</a:t>
            </a:fld>
            <a:endParaRPr lang="zh-CN" altLang="en-US"/>
          </a:p>
        </p:txBody>
      </p:sp>
    </p:spTree>
    <p:extLst>
      <p:ext uri="{BB962C8B-B14F-4D97-AF65-F5344CB8AC3E}">
        <p14:creationId xmlns:p14="http://schemas.microsoft.com/office/powerpoint/2010/main" val="357410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11</a:t>
            </a:fld>
            <a:endParaRPr lang="zh-CN" altLang="en-US"/>
          </a:p>
        </p:txBody>
      </p:sp>
    </p:spTree>
    <p:extLst>
      <p:ext uri="{BB962C8B-B14F-4D97-AF65-F5344CB8AC3E}">
        <p14:creationId xmlns:p14="http://schemas.microsoft.com/office/powerpoint/2010/main" val="203940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12</a:t>
            </a:fld>
            <a:endParaRPr lang="zh-CN" altLang="en-US"/>
          </a:p>
        </p:txBody>
      </p:sp>
    </p:spTree>
    <p:extLst>
      <p:ext uri="{BB962C8B-B14F-4D97-AF65-F5344CB8AC3E}">
        <p14:creationId xmlns:p14="http://schemas.microsoft.com/office/powerpoint/2010/main" val="132425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13</a:t>
            </a:fld>
            <a:endParaRPr lang="zh-CN" altLang="en-US"/>
          </a:p>
        </p:txBody>
      </p:sp>
    </p:spTree>
    <p:extLst>
      <p:ext uri="{BB962C8B-B14F-4D97-AF65-F5344CB8AC3E}">
        <p14:creationId xmlns:p14="http://schemas.microsoft.com/office/powerpoint/2010/main" val="1099900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14</a:t>
            </a:fld>
            <a:endParaRPr lang="zh-CN" altLang="en-US"/>
          </a:p>
        </p:txBody>
      </p:sp>
    </p:spTree>
    <p:extLst>
      <p:ext uri="{BB962C8B-B14F-4D97-AF65-F5344CB8AC3E}">
        <p14:creationId xmlns:p14="http://schemas.microsoft.com/office/powerpoint/2010/main" val="928563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15</a:t>
            </a:fld>
            <a:endParaRPr lang="zh-CN" altLang="en-US"/>
          </a:p>
        </p:txBody>
      </p:sp>
    </p:spTree>
    <p:extLst>
      <p:ext uri="{BB962C8B-B14F-4D97-AF65-F5344CB8AC3E}">
        <p14:creationId xmlns:p14="http://schemas.microsoft.com/office/powerpoint/2010/main" val="360258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16</a:t>
            </a:fld>
            <a:endParaRPr lang="zh-CN" altLang="en-US"/>
          </a:p>
        </p:txBody>
      </p:sp>
    </p:spTree>
    <p:extLst>
      <p:ext uri="{BB962C8B-B14F-4D97-AF65-F5344CB8AC3E}">
        <p14:creationId xmlns:p14="http://schemas.microsoft.com/office/powerpoint/2010/main" val="163935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17</a:t>
            </a:fld>
            <a:endParaRPr lang="zh-CN" altLang="en-US"/>
          </a:p>
        </p:txBody>
      </p:sp>
    </p:spTree>
    <p:extLst>
      <p:ext uri="{BB962C8B-B14F-4D97-AF65-F5344CB8AC3E}">
        <p14:creationId xmlns:p14="http://schemas.microsoft.com/office/powerpoint/2010/main" val="569726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18</a:t>
            </a:fld>
            <a:endParaRPr lang="zh-CN" altLang="en-US"/>
          </a:p>
        </p:txBody>
      </p:sp>
    </p:spTree>
    <p:extLst>
      <p:ext uri="{BB962C8B-B14F-4D97-AF65-F5344CB8AC3E}">
        <p14:creationId xmlns:p14="http://schemas.microsoft.com/office/powerpoint/2010/main" val="1031199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20</a:t>
            </a:fld>
            <a:endParaRPr lang="zh-CN" altLang="en-US"/>
          </a:p>
        </p:txBody>
      </p:sp>
    </p:spTree>
    <p:extLst>
      <p:ext uri="{BB962C8B-B14F-4D97-AF65-F5344CB8AC3E}">
        <p14:creationId xmlns:p14="http://schemas.microsoft.com/office/powerpoint/2010/main" val="4838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7231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21</a:t>
            </a:fld>
            <a:endParaRPr lang="zh-CN" altLang="en-US"/>
          </a:p>
        </p:txBody>
      </p:sp>
    </p:spTree>
    <p:extLst>
      <p:ext uri="{BB962C8B-B14F-4D97-AF65-F5344CB8AC3E}">
        <p14:creationId xmlns:p14="http://schemas.microsoft.com/office/powerpoint/2010/main" val="3251844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1581470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25</a:t>
            </a:fld>
            <a:endParaRPr lang="zh-CN" altLang="en-US"/>
          </a:p>
        </p:txBody>
      </p:sp>
    </p:spTree>
    <p:extLst>
      <p:ext uri="{BB962C8B-B14F-4D97-AF65-F5344CB8AC3E}">
        <p14:creationId xmlns:p14="http://schemas.microsoft.com/office/powerpoint/2010/main" val="1238445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26</a:t>
            </a:fld>
            <a:endParaRPr lang="zh-CN" altLang="en-US"/>
          </a:p>
        </p:txBody>
      </p:sp>
    </p:spTree>
    <p:extLst>
      <p:ext uri="{BB962C8B-B14F-4D97-AF65-F5344CB8AC3E}">
        <p14:creationId xmlns:p14="http://schemas.microsoft.com/office/powerpoint/2010/main" val="3655235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27</a:t>
            </a:fld>
            <a:endParaRPr lang="zh-CN" altLang="en-US"/>
          </a:p>
        </p:txBody>
      </p:sp>
    </p:spTree>
    <p:extLst>
      <p:ext uri="{BB962C8B-B14F-4D97-AF65-F5344CB8AC3E}">
        <p14:creationId xmlns:p14="http://schemas.microsoft.com/office/powerpoint/2010/main" val="2489042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28</a:t>
            </a:fld>
            <a:endParaRPr lang="zh-CN" altLang="en-US"/>
          </a:p>
        </p:txBody>
      </p:sp>
    </p:spTree>
    <p:extLst>
      <p:ext uri="{BB962C8B-B14F-4D97-AF65-F5344CB8AC3E}">
        <p14:creationId xmlns:p14="http://schemas.microsoft.com/office/powerpoint/2010/main" val="1993111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29</a:t>
            </a:fld>
            <a:endParaRPr lang="zh-CN" altLang="en-US"/>
          </a:p>
        </p:txBody>
      </p:sp>
    </p:spTree>
    <p:extLst>
      <p:ext uri="{BB962C8B-B14F-4D97-AF65-F5344CB8AC3E}">
        <p14:creationId xmlns:p14="http://schemas.microsoft.com/office/powerpoint/2010/main" val="1933349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31</a:t>
            </a:fld>
            <a:endParaRPr lang="zh-CN" altLang="en-US"/>
          </a:p>
        </p:txBody>
      </p:sp>
    </p:spTree>
    <p:extLst>
      <p:ext uri="{BB962C8B-B14F-4D97-AF65-F5344CB8AC3E}">
        <p14:creationId xmlns:p14="http://schemas.microsoft.com/office/powerpoint/2010/main" val="2523988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32</a:t>
            </a:fld>
            <a:endParaRPr lang="zh-CN" altLang="en-US"/>
          </a:p>
        </p:txBody>
      </p:sp>
    </p:spTree>
    <p:extLst>
      <p:ext uri="{BB962C8B-B14F-4D97-AF65-F5344CB8AC3E}">
        <p14:creationId xmlns:p14="http://schemas.microsoft.com/office/powerpoint/2010/main" val="1089762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33</a:t>
            </a:fld>
            <a:endParaRPr lang="zh-CN" altLang="en-US"/>
          </a:p>
        </p:txBody>
      </p:sp>
    </p:spTree>
    <p:extLst>
      <p:ext uri="{BB962C8B-B14F-4D97-AF65-F5344CB8AC3E}">
        <p14:creationId xmlns:p14="http://schemas.microsoft.com/office/powerpoint/2010/main" val="263933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Helvetica Neue" panose="02000503000000020004" pitchFamily="2" charset="0"/>
            </a:endParaRPr>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a:t>
            </a:fld>
            <a:endParaRPr lang="zh-CN" altLang="zh-CN" dirty="0">
              <a:solidFill>
                <a:srgbClr val="000000"/>
              </a:solidFill>
            </a:endParaRPr>
          </a:p>
        </p:txBody>
      </p:sp>
    </p:spTree>
    <p:extLst>
      <p:ext uri="{BB962C8B-B14F-4D97-AF65-F5344CB8AC3E}">
        <p14:creationId xmlns:p14="http://schemas.microsoft.com/office/powerpoint/2010/main" val="1724818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34</a:t>
            </a:fld>
            <a:endParaRPr lang="zh-CN" altLang="en-US"/>
          </a:p>
        </p:txBody>
      </p:sp>
    </p:spTree>
    <p:extLst>
      <p:ext uri="{BB962C8B-B14F-4D97-AF65-F5344CB8AC3E}">
        <p14:creationId xmlns:p14="http://schemas.microsoft.com/office/powerpoint/2010/main" val="91778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07345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36</a:t>
            </a:fld>
            <a:endParaRPr lang="zh-CN" altLang="en-US"/>
          </a:p>
        </p:txBody>
      </p:sp>
    </p:spTree>
    <p:extLst>
      <p:ext uri="{BB962C8B-B14F-4D97-AF65-F5344CB8AC3E}">
        <p14:creationId xmlns:p14="http://schemas.microsoft.com/office/powerpoint/2010/main" val="631331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37</a:t>
            </a:fld>
            <a:endParaRPr lang="zh-CN" altLang="en-US"/>
          </a:p>
        </p:txBody>
      </p:sp>
    </p:spTree>
    <p:extLst>
      <p:ext uri="{BB962C8B-B14F-4D97-AF65-F5344CB8AC3E}">
        <p14:creationId xmlns:p14="http://schemas.microsoft.com/office/powerpoint/2010/main" val="518040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38</a:t>
            </a:fld>
            <a:endParaRPr lang="zh-CN" altLang="en-US"/>
          </a:p>
        </p:txBody>
      </p:sp>
    </p:spTree>
    <p:extLst>
      <p:ext uri="{BB962C8B-B14F-4D97-AF65-F5344CB8AC3E}">
        <p14:creationId xmlns:p14="http://schemas.microsoft.com/office/powerpoint/2010/main" val="3389034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39</a:t>
            </a:fld>
            <a:endParaRPr lang="zh-CN" altLang="en-US"/>
          </a:p>
        </p:txBody>
      </p:sp>
    </p:spTree>
    <p:extLst>
      <p:ext uri="{BB962C8B-B14F-4D97-AF65-F5344CB8AC3E}">
        <p14:creationId xmlns:p14="http://schemas.microsoft.com/office/powerpoint/2010/main" val="1866880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40</a:t>
            </a:fld>
            <a:endParaRPr lang="zh-CN" altLang="en-US"/>
          </a:p>
        </p:txBody>
      </p:sp>
    </p:spTree>
    <p:extLst>
      <p:ext uri="{BB962C8B-B14F-4D97-AF65-F5344CB8AC3E}">
        <p14:creationId xmlns:p14="http://schemas.microsoft.com/office/powerpoint/2010/main" val="2722349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41</a:t>
            </a:fld>
            <a:endParaRPr lang="zh-CN" altLang="en-US"/>
          </a:p>
        </p:txBody>
      </p:sp>
    </p:spTree>
    <p:extLst>
      <p:ext uri="{BB962C8B-B14F-4D97-AF65-F5344CB8AC3E}">
        <p14:creationId xmlns:p14="http://schemas.microsoft.com/office/powerpoint/2010/main" val="1484792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42</a:t>
            </a:fld>
            <a:endParaRPr lang="zh-CN" altLang="en-US"/>
          </a:p>
        </p:txBody>
      </p:sp>
    </p:spTree>
    <p:extLst>
      <p:ext uri="{BB962C8B-B14F-4D97-AF65-F5344CB8AC3E}">
        <p14:creationId xmlns:p14="http://schemas.microsoft.com/office/powerpoint/2010/main" val="3229792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43</a:t>
            </a:fld>
            <a:endParaRPr lang="zh-CN" altLang="en-US"/>
          </a:p>
        </p:txBody>
      </p:sp>
    </p:spTree>
    <p:extLst>
      <p:ext uri="{BB962C8B-B14F-4D97-AF65-F5344CB8AC3E}">
        <p14:creationId xmlns:p14="http://schemas.microsoft.com/office/powerpoint/2010/main" val="100006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96122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44</a:t>
            </a:fld>
            <a:endParaRPr lang="zh-CN" altLang="en-US"/>
          </a:p>
        </p:txBody>
      </p:sp>
    </p:spTree>
    <p:extLst>
      <p:ext uri="{BB962C8B-B14F-4D97-AF65-F5344CB8AC3E}">
        <p14:creationId xmlns:p14="http://schemas.microsoft.com/office/powerpoint/2010/main" val="175996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45</a:t>
            </a:fld>
            <a:endParaRPr lang="zh-CN" altLang="en-US"/>
          </a:p>
        </p:txBody>
      </p:sp>
    </p:spTree>
    <p:extLst>
      <p:ext uri="{BB962C8B-B14F-4D97-AF65-F5344CB8AC3E}">
        <p14:creationId xmlns:p14="http://schemas.microsoft.com/office/powerpoint/2010/main" val="565500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46</a:t>
            </a:fld>
            <a:endParaRPr lang="zh-CN" altLang="en-US"/>
          </a:p>
        </p:txBody>
      </p:sp>
    </p:spTree>
    <p:extLst>
      <p:ext uri="{BB962C8B-B14F-4D97-AF65-F5344CB8AC3E}">
        <p14:creationId xmlns:p14="http://schemas.microsoft.com/office/powerpoint/2010/main" val="103415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47</a:t>
            </a:fld>
            <a:endParaRPr lang="zh-CN" altLang="en-US"/>
          </a:p>
        </p:txBody>
      </p:sp>
    </p:spTree>
    <p:extLst>
      <p:ext uri="{BB962C8B-B14F-4D97-AF65-F5344CB8AC3E}">
        <p14:creationId xmlns:p14="http://schemas.microsoft.com/office/powerpoint/2010/main" val="58849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48</a:t>
            </a:fld>
            <a:endParaRPr lang="zh-CN" altLang="en-US"/>
          </a:p>
        </p:txBody>
      </p:sp>
    </p:spTree>
    <p:extLst>
      <p:ext uri="{BB962C8B-B14F-4D97-AF65-F5344CB8AC3E}">
        <p14:creationId xmlns:p14="http://schemas.microsoft.com/office/powerpoint/2010/main" val="1446611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49</a:t>
            </a:fld>
            <a:endParaRPr lang="zh-CN" altLang="en-US"/>
          </a:p>
        </p:txBody>
      </p:sp>
    </p:spTree>
    <p:extLst>
      <p:ext uri="{BB962C8B-B14F-4D97-AF65-F5344CB8AC3E}">
        <p14:creationId xmlns:p14="http://schemas.microsoft.com/office/powerpoint/2010/main" val="2335990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50</a:t>
            </a:fld>
            <a:endParaRPr lang="zh-CN" altLang="en-US"/>
          </a:p>
        </p:txBody>
      </p:sp>
    </p:spTree>
    <p:extLst>
      <p:ext uri="{BB962C8B-B14F-4D97-AF65-F5344CB8AC3E}">
        <p14:creationId xmlns:p14="http://schemas.microsoft.com/office/powerpoint/2010/main" val="236197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51</a:t>
            </a:fld>
            <a:endParaRPr lang="zh-CN" altLang="en-US"/>
          </a:p>
        </p:txBody>
      </p:sp>
    </p:spTree>
    <p:extLst>
      <p:ext uri="{BB962C8B-B14F-4D97-AF65-F5344CB8AC3E}">
        <p14:creationId xmlns:p14="http://schemas.microsoft.com/office/powerpoint/2010/main" val="2327084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52</a:t>
            </a:fld>
            <a:endParaRPr lang="zh-CN" altLang="en-US"/>
          </a:p>
        </p:txBody>
      </p:sp>
    </p:spTree>
    <p:extLst>
      <p:ext uri="{BB962C8B-B14F-4D97-AF65-F5344CB8AC3E}">
        <p14:creationId xmlns:p14="http://schemas.microsoft.com/office/powerpoint/2010/main" val="398511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53</a:t>
            </a:fld>
            <a:endParaRPr lang="zh-CN" altLang="en-US"/>
          </a:p>
        </p:txBody>
      </p:sp>
    </p:spTree>
    <p:extLst>
      <p:ext uri="{BB962C8B-B14F-4D97-AF65-F5344CB8AC3E}">
        <p14:creationId xmlns:p14="http://schemas.microsoft.com/office/powerpoint/2010/main" val="405453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a:t>
            </a:fld>
            <a:endParaRPr lang="zh-CN" altLang="zh-CN" dirty="0">
              <a:solidFill>
                <a:srgbClr val="000000"/>
              </a:solidFill>
            </a:endParaRPr>
          </a:p>
        </p:txBody>
      </p:sp>
    </p:spTree>
    <p:extLst>
      <p:ext uri="{BB962C8B-B14F-4D97-AF65-F5344CB8AC3E}">
        <p14:creationId xmlns:p14="http://schemas.microsoft.com/office/powerpoint/2010/main" val="1971894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54</a:t>
            </a:fld>
            <a:endParaRPr lang="zh-CN" altLang="en-US"/>
          </a:p>
        </p:txBody>
      </p:sp>
    </p:spTree>
    <p:extLst>
      <p:ext uri="{BB962C8B-B14F-4D97-AF65-F5344CB8AC3E}">
        <p14:creationId xmlns:p14="http://schemas.microsoft.com/office/powerpoint/2010/main" val="3804460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55</a:t>
            </a:fld>
            <a:endParaRPr lang="zh-CN" altLang="en-US"/>
          </a:p>
        </p:txBody>
      </p:sp>
    </p:spTree>
    <p:extLst>
      <p:ext uri="{BB962C8B-B14F-4D97-AF65-F5344CB8AC3E}">
        <p14:creationId xmlns:p14="http://schemas.microsoft.com/office/powerpoint/2010/main" val="1596368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56</a:t>
            </a:fld>
            <a:endParaRPr lang="zh-CN" altLang="en-US"/>
          </a:p>
        </p:txBody>
      </p:sp>
    </p:spTree>
    <p:extLst>
      <p:ext uri="{BB962C8B-B14F-4D97-AF65-F5344CB8AC3E}">
        <p14:creationId xmlns:p14="http://schemas.microsoft.com/office/powerpoint/2010/main" val="131625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57</a:t>
            </a:fld>
            <a:endParaRPr lang="zh-CN" altLang="en-US"/>
          </a:p>
        </p:txBody>
      </p:sp>
    </p:spTree>
    <p:extLst>
      <p:ext uri="{BB962C8B-B14F-4D97-AF65-F5344CB8AC3E}">
        <p14:creationId xmlns:p14="http://schemas.microsoft.com/office/powerpoint/2010/main" val="387003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58</a:t>
            </a:fld>
            <a:endParaRPr lang="zh-CN" altLang="en-US"/>
          </a:p>
        </p:txBody>
      </p:sp>
    </p:spTree>
    <p:extLst>
      <p:ext uri="{BB962C8B-B14F-4D97-AF65-F5344CB8AC3E}">
        <p14:creationId xmlns:p14="http://schemas.microsoft.com/office/powerpoint/2010/main" val="800197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59</a:t>
            </a:fld>
            <a:endParaRPr lang="zh-CN" altLang="en-US"/>
          </a:p>
        </p:txBody>
      </p:sp>
    </p:spTree>
    <p:extLst>
      <p:ext uri="{BB962C8B-B14F-4D97-AF65-F5344CB8AC3E}">
        <p14:creationId xmlns:p14="http://schemas.microsoft.com/office/powerpoint/2010/main" val="1695449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化为线性模型的非线性模型</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60</a:t>
            </a:fld>
            <a:endParaRPr lang="zh-CN" altLang="en-US"/>
          </a:p>
        </p:txBody>
      </p:sp>
    </p:spTree>
    <p:extLst>
      <p:ext uri="{BB962C8B-B14F-4D97-AF65-F5344CB8AC3E}">
        <p14:creationId xmlns:p14="http://schemas.microsoft.com/office/powerpoint/2010/main" val="231348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61</a:t>
            </a:fld>
            <a:endParaRPr lang="zh-CN" altLang="en-US"/>
          </a:p>
        </p:txBody>
      </p:sp>
    </p:spTree>
    <p:extLst>
      <p:ext uri="{BB962C8B-B14F-4D97-AF65-F5344CB8AC3E}">
        <p14:creationId xmlns:p14="http://schemas.microsoft.com/office/powerpoint/2010/main" val="3062448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62</a:t>
            </a:fld>
            <a:endParaRPr lang="zh-CN" altLang="en-US"/>
          </a:p>
        </p:txBody>
      </p:sp>
    </p:spTree>
    <p:extLst>
      <p:ext uri="{BB962C8B-B14F-4D97-AF65-F5344CB8AC3E}">
        <p14:creationId xmlns:p14="http://schemas.microsoft.com/office/powerpoint/2010/main" val="753479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63</a:t>
            </a:fld>
            <a:endParaRPr lang="zh-CN" altLang="en-US"/>
          </a:p>
        </p:txBody>
      </p:sp>
    </p:spTree>
    <p:extLst>
      <p:ext uri="{BB962C8B-B14F-4D97-AF65-F5344CB8AC3E}">
        <p14:creationId xmlns:p14="http://schemas.microsoft.com/office/powerpoint/2010/main" val="349676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a:t>
            </a:fld>
            <a:endParaRPr lang="zh-CN" altLang="en-US"/>
          </a:p>
        </p:txBody>
      </p:sp>
    </p:spTree>
    <p:extLst>
      <p:ext uri="{BB962C8B-B14F-4D97-AF65-F5344CB8AC3E}">
        <p14:creationId xmlns:p14="http://schemas.microsoft.com/office/powerpoint/2010/main" val="356061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0" i="0" dirty="0">
              <a:solidFill>
                <a:srgbClr val="333333"/>
              </a:solidFill>
              <a:effectLst/>
              <a:latin typeface="Open Sans"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64</a:t>
            </a:fld>
            <a:endParaRPr lang="zh-CN" altLang="en-US"/>
          </a:p>
        </p:txBody>
      </p:sp>
    </p:spTree>
    <p:extLst>
      <p:ext uri="{BB962C8B-B14F-4D97-AF65-F5344CB8AC3E}">
        <p14:creationId xmlns:p14="http://schemas.microsoft.com/office/powerpoint/2010/main" val="547649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65</a:t>
            </a:fld>
            <a:endParaRPr lang="zh-CN" altLang="en-US"/>
          </a:p>
        </p:txBody>
      </p:sp>
    </p:spTree>
    <p:extLst>
      <p:ext uri="{BB962C8B-B14F-4D97-AF65-F5344CB8AC3E}">
        <p14:creationId xmlns:p14="http://schemas.microsoft.com/office/powerpoint/2010/main" val="7864914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66</a:t>
            </a:fld>
            <a:endParaRPr lang="zh-CN" altLang="en-US"/>
          </a:p>
        </p:txBody>
      </p:sp>
    </p:spTree>
    <p:extLst>
      <p:ext uri="{BB962C8B-B14F-4D97-AF65-F5344CB8AC3E}">
        <p14:creationId xmlns:p14="http://schemas.microsoft.com/office/powerpoint/2010/main" val="2466564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67</a:t>
            </a:fld>
            <a:endParaRPr lang="zh-CN" altLang="en-US"/>
          </a:p>
        </p:txBody>
      </p:sp>
    </p:spTree>
    <p:extLst>
      <p:ext uri="{BB962C8B-B14F-4D97-AF65-F5344CB8AC3E}">
        <p14:creationId xmlns:p14="http://schemas.microsoft.com/office/powerpoint/2010/main" val="1011911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68</a:t>
            </a:fld>
            <a:endParaRPr lang="zh-CN" altLang="en-US"/>
          </a:p>
        </p:txBody>
      </p:sp>
    </p:spTree>
    <p:extLst>
      <p:ext uri="{BB962C8B-B14F-4D97-AF65-F5344CB8AC3E}">
        <p14:creationId xmlns:p14="http://schemas.microsoft.com/office/powerpoint/2010/main" val="3134910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zh-CN" dirty="0">
              <a:latin typeface="Times New Roman" panose="02020603050405020304" pitchFamily="18" charset="0"/>
              <a:ea typeface="SimSu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69</a:t>
            </a:fld>
            <a:endParaRPr lang="zh-CN" altLang="en-US"/>
          </a:p>
        </p:txBody>
      </p:sp>
    </p:spTree>
    <p:extLst>
      <p:ext uri="{BB962C8B-B14F-4D97-AF65-F5344CB8AC3E}">
        <p14:creationId xmlns:p14="http://schemas.microsoft.com/office/powerpoint/2010/main" val="11398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a:t>
            </a:fld>
            <a:endParaRPr lang="zh-CN" altLang="en-US"/>
          </a:p>
        </p:txBody>
      </p:sp>
    </p:spTree>
    <p:extLst>
      <p:ext uri="{BB962C8B-B14F-4D97-AF65-F5344CB8AC3E}">
        <p14:creationId xmlns:p14="http://schemas.microsoft.com/office/powerpoint/2010/main" val="103370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a:t>
            </a:fld>
            <a:endParaRPr lang="zh-CN" altLang="en-US"/>
          </a:p>
        </p:txBody>
      </p:sp>
    </p:spTree>
    <p:extLst>
      <p:ext uri="{BB962C8B-B14F-4D97-AF65-F5344CB8AC3E}">
        <p14:creationId xmlns:p14="http://schemas.microsoft.com/office/powerpoint/2010/main" val="341536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9</a:t>
            </a:fld>
            <a:endParaRPr lang="zh-CN" altLang="en-US"/>
          </a:p>
        </p:txBody>
      </p:sp>
    </p:spTree>
    <p:extLst>
      <p:ext uri="{BB962C8B-B14F-4D97-AF65-F5344CB8AC3E}">
        <p14:creationId xmlns:p14="http://schemas.microsoft.com/office/powerpoint/2010/main" val="338945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2024/9/25</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2024/9/25</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2024/9/25</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2024/9/25</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2024/9/25</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2024/9/25</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2024/9/25</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2024/9/25</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2024/9/25</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2024/9/25</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2024/9/25</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2024/9/25</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2024/9/25</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2024/9/25</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2024/9/25</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2024/9/25</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2024/9/25</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2024/9/25</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69.emf"/><Relationship Id="rId18" Type="http://schemas.openxmlformats.org/officeDocument/2006/relationships/oleObject" Target="../embeddings/oleObject23.bin"/><Relationship Id="rId3" Type="http://schemas.openxmlformats.org/officeDocument/2006/relationships/notesSlide" Target="../notesSlides/notesSlide18.xml"/><Relationship Id="rId7" Type="http://schemas.openxmlformats.org/officeDocument/2006/relationships/image" Target="../media/image66.emf"/><Relationship Id="rId12" Type="http://schemas.openxmlformats.org/officeDocument/2006/relationships/oleObject" Target="../embeddings/oleObject20.bin"/><Relationship Id="rId17" Type="http://schemas.openxmlformats.org/officeDocument/2006/relationships/image" Target="../media/image71.emf"/><Relationship Id="rId2" Type="http://schemas.openxmlformats.org/officeDocument/2006/relationships/slideLayout" Target="../slideLayouts/slideLayout15.xml"/><Relationship Id="rId16" Type="http://schemas.openxmlformats.org/officeDocument/2006/relationships/oleObject" Target="../embeddings/oleObject22.bin"/><Relationship Id="rId1" Type="http://schemas.openxmlformats.org/officeDocument/2006/relationships/vmlDrawing" Target="../drawings/vmlDrawing4.vml"/><Relationship Id="rId6" Type="http://schemas.openxmlformats.org/officeDocument/2006/relationships/oleObject" Target="../embeddings/oleObject17.bin"/><Relationship Id="rId11" Type="http://schemas.openxmlformats.org/officeDocument/2006/relationships/image" Target="../media/image68.emf"/><Relationship Id="rId5" Type="http://schemas.openxmlformats.org/officeDocument/2006/relationships/image" Target="../media/image65.emf"/><Relationship Id="rId15" Type="http://schemas.openxmlformats.org/officeDocument/2006/relationships/image" Target="../media/image70.emf"/><Relationship Id="rId10" Type="http://schemas.openxmlformats.org/officeDocument/2006/relationships/oleObject" Target="../embeddings/oleObject19.bin"/><Relationship Id="rId19" Type="http://schemas.openxmlformats.org/officeDocument/2006/relationships/image" Target="../media/image72.wmf"/><Relationship Id="rId4" Type="http://schemas.openxmlformats.org/officeDocument/2006/relationships/oleObject" Target="../embeddings/oleObject16.bin"/><Relationship Id="rId9" Type="http://schemas.openxmlformats.org/officeDocument/2006/relationships/image" Target="../media/image67.emf"/><Relationship Id="rId14"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31.xml"/><Relationship Id="rId4"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8.xml"/><Relationship Id="rId7" Type="http://schemas.openxmlformats.org/officeDocument/2006/relationships/image" Target="../media/image98.e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100.emf"/><Relationship Id="rId5" Type="http://schemas.openxmlformats.org/officeDocument/2006/relationships/image" Target="../media/image97.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99.emf"/></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41.xml"/><Relationship Id="rId7" Type="http://schemas.openxmlformats.org/officeDocument/2006/relationships/image" Target="../media/image103.e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29.bin"/><Relationship Id="rId11" Type="http://schemas.openxmlformats.org/officeDocument/2006/relationships/image" Target="../media/image105.emf"/><Relationship Id="rId5" Type="http://schemas.openxmlformats.org/officeDocument/2006/relationships/image" Target="../media/image102.e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104.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07.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33.bin"/><Relationship Id="rId5" Type="http://schemas.openxmlformats.org/officeDocument/2006/relationships/image" Target="../media/image106.emf"/><Relationship Id="rId4"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5.xml"/><Relationship Id="rId1" Type="http://schemas.openxmlformats.org/officeDocument/2006/relationships/vmlDrawing" Target="../drawings/vmlDrawing8.vml"/><Relationship Id="rId5" Type="http://schemas.openxmlformats.org/officeDocument/2006/relationships/image" Target="../media/image108.emf"/><Relationship Id="rId4" Type="http://schemas.openxmlformats.org/officeDocument/2006/relationships/oleObject" Target="../embeddings/oleObject34.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49.xml"/><Relationship Id="rId7" Type="http://schemas.openxmlformats.org/officeDocument/2006/relationships/image" Target="../media/image123.e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36.bin"/><Relationship Id="rId11" Type="http://schemas.openxmlformats.org/officeDocument/2006/relationships/image" Target="../media/image125.emf"/><Relationship Id="rId5" Type="http://schemas.openxmlformats.org/officeDocument/2006/relationships/image" Target="../media/image122.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124.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126.png"/><Relationship Id="rId5" Type="http://schemas.openxmlformats.org/officeDocument/2006/relationships/image" Target="../media/image124.emf"/><Relationship Id="rId4" Type="http://schemas.openxmlformats.org/officeDocument/2006/relationships/oleObject" Target="../embeddings/oleObject39.bin"/></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9.wmf"/><Relationship Id="rId18" Type="http://schemas.openxmlformats.org/officeDocument/2006/relationships/oleObject" Target="../embeddings/oleObject8.bin"/><Relationship Id="rId3" Type="http://schemas.openxmlformats.org/officeDocument/2006/relationships/notesSlide" Target="../notesSlides/notesSlide6.xml"/><Relationship Id="rId21" Type="http://schemas.openxmlformats.org/officeDocument/2006/relationships/image" Target="../media/image23.wmf"/><Relationship Id="rId7" Type="http://schemas.openxmlformats.org/officeDocument/2006/relationships/image" Target="../media/image16.wmf"/><Relationship Id="rId12" Type="http://schemas.openxmlformats.org/officeDocument/2006/relationships/oleObject" Target="../embeddings/oleObject5.bin"/><Relationship Id="rId17" Type="http://schemas.openxmlformats.org/officeDocument/2006/relationships/image" Target="../media/image21.wmf"/><Relationship Id="rId25" Type="http://schemas.openxmlformats.org/officeDocument/2006/relationships/image" Target="../media/image25.wmf"/><Relationship Id="rId2" Type="http://schemas.openxmlformats.org/officeDocument/2006/relationships/slideLayout" Target="../slideLayouts/slideLayout15.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24" Type="http://schemas.openxmlformats.org/officeDocument/2006/relationships/oleObject" Target="../embeddings/oleObject11.bin"/><Relationship Id="rId5" Type="http://schemas.openxmlformats.org/officeDocument/2006/relationships/image" Target="../media/image15.wmf"/><Relationship Id="rId15" Type="http://schemas.openxmlformats.org/officeDocument/2006/relationships/image" Target="../media/image20.wmf"/><Relationship Id="rId23" Type="http://schemas.openxmlformats.org/officeDocument/2006/relationships/image" Target="../media/image24.wmf"/><Relationship Id="rId10" Type="http://schemas.openxmlformats.org/officeDocument/2006/relationships/oleObject" Target="../embeddings/oleObject4.bin"/><Relationship Id="rId19" Type="http://schemas.openxmlformats.org/officeDocument/2006/relationships/image" Target="../media/image22.wmf"/><Relationship Id="rId4" Type="http://schemas.openxmlformats.org/officeDocument/2006/relationships/oleObject" Target="../embeddings/oleObject1.bin"/><Relationship Id="rId9" Type="http://schemas.openxmlformats.org/officeDocument/2006/relationships/image" Target="../media/image17.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149.png"/><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154.png"/><Relationship Id="rId4" Type="http://schemas.openxmlformats.org/officeDocument/2006/relationships/image" Target="../media/image153.png"/></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7.xml"/><Relationship Id="rId7" Type="http://schemas.openxmlformats.org/officeDocument/2006/relationships/image" Target="../media/image27.emf"/><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slideLayout" Target="../slideLayouts/slideLayout15.xml"/><Relationship Id="rId16" Type="http://schemas.openxmlformats.org/officeDocument/2006/relationships/image" Target="../media/image28.emf"/><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32.png"/><Relationship Id="rId5" Type="http://schemas.openxmlformats.org/officeDocument/2006/relationships/image" Target="../media/image26.emf"/><Relationship Id="rId15" Type="http://schemas.openxmlformats.org/officeDocument/2006/relationships/oleObject" Target="../embeddings/oleObject14.bin"/><Relationship Id="rId10" Type="http://schemas.openxmlformats.org/officeDocument/2006/relationships/image" Target="../media/image31.png"/><Relationship Id="rId4" Type="http://schemas.openxmlformats.org/officeDocument/2006/relationships/oleObject" Target="../embeddings/oleObject12.bin"/><Relationship Id="rId9" Type="http://schemas.openxmlformats.org/officeDocument/2006/relationships/image" Target="../media/image30.png"/><Relationship Id="rId1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9.png"/><Relationship Id="rId2" Type="http://schemas.openxmlformats.org/officeDocument/2006/relationships/slideLayout" Target="../slideLayouts/slideLayout17.xml"/><Relationship Id="rId1" Type="http://schemas.openxmlformats.org/officeDocument/2006/relationships/tags" Target="../tags/tag1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pPr>
            <a:r>
              <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2024.09.19</a:t>
            </a:r>
            <a:endPar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27991023-AF99-D113-22C0-B6376E9BE1D0}"/>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10</a:t>
            </a:fld>
            <a:endParaRPr lang="zh-CN" altLang="en-US" dirty="0">
              <a:solidFill>
                <a:prstClr val="black">
                  <a:tint val="75000"/>
                </a:prstClr>
              </a:solidFill>
            </a:endParaRPr>
          </a:p>
        </p:txBody>
      </p:sp>
      <p:sp>
        <p:nvSpPr>
          <p:cNvPr id="3" name="矩形 2">
            <a:extLst>
              <a:ext uri="{FF2B5EF4-FFF2-40B4-BE49-F238E27FC236}">
                <a16:creationId xmlns:a16="http://schemas.microsoft.com/office/drawing/2014/main" id="{A579C315-98FE-E29F-EBB3-523C081BE45D}"/>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）三次样条函数求解</a:t>
            </a:r>
          </a:p>
        </p:txBody>
      </p:sp>
      <p:sp>
        <p:nvSpPr>
          <p:cNvPr id="6" name="文本框 5">
            <a:extLst>
              <a:ext uri="{FF2B5EF4-FFF2-40B4-BE49-F238E27FC236}">
                <a16:creationId xmlns:a16="http://schemas.microsoft.com/office/drawing/2014/main" id="{14660203-C742-4F4A-7C1A-2E817F2D6B1A}"/>
              </a:ext>
            </a:extLst>
          </p:cNvPr>
          <p:cNvSpPr txBox="1"/>
          <p:nvPr/>
        </p:nvSpPr>
        <p:spPr>
          <a:xfrm>
            <a:off x="467544" y="915566"/>
            <a:ext cx="8208911" cy="646331"/>
          </a:xfrm>
          <a:prstGeom prst="rect">
            <a:avLst/>
          </a:prstGeom>
          <a:solidFill>
            <a:schemeClr val="accent2">
              <a:lumMod val="20000"/>
              <a:lumOff val="80000"/>
            </a:schemeClr>
          </a:solidFill>
        </p:spPr>
        <p:txBody>
          <a:bodyPr wrap="square">
            <a:spAutoFit/>
          </a:bodyPr>
          <a:lstStyle/>
          <a:p>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给定</a:t>
            </a:r>
            <a:r>
              <a:rPr lang="en-US"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5</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个数据点</a:t>
            </a:r>
            <a:r>
              <a:rPr lang="en" altLang="zh-CN" b="0" u="none" strike="noStrike"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D={(0,21),(1,24),(2,24),(3,18),(4,16)} , </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利用自然边界</a:t>
            </a:r>
            <a:r>
              <a:rPr lang="en-US"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Natural Spline)</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条件，求三次样条插值函数。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BD74A8F7-4D06-B835-CAE3-86D67E124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46" y="1995068"/>
            <a:ext cx="956084" cy="2032937"/>
          </a:xfrm>
          <a:prstGeom prst="rect">
            <a:avLst/>
          </a:prstGeom>
        </p:spPr>
      </p:pic>
      <p:pic>
        <p:nvPicPr>
          <p:cNvPr id="14" name="图片 13">
            <a:extLst>
              <a:ext uri="{FF2B5EF4-FFF2-40B4-BE49-F238E27FC236}">
                <a16:creationId xmlns:a16="http://schemas.microsoft.com/office/drawing/2014/main" id="{0E3A3E29-843B-0155-6213-2CD68C6B7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657" y="2125555"/>
            <a:ext cx="2315774" cy="1270219"/>
          </a:xfrm>
          <a:prstGeom prst="rect">
            <a:avLst/>
          </a:prstGeom>
        </p:spPr>
      </p:pic>
      <p:pic>
        <p:nvPicPr>
          <p:cNvPr id="17" name="图片 16">
            <a:extLst>
              <a:ext uri="{FF2B5EF4-FFF2-40B4-BE49-F238E27FC236}">
                <a16:creationId xmlns:a16="http://schemas.microsoft.com/office/drawing/2014/main" id="{AD830185-B1F5-DBED-995E-C7127324B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029" y="3864428"/>
            <a:ext cx="1206500" cy="502708"/>
          </a:xfrm>
          <a:prstGeom prst="rect">
            <a:avLst/>
          </a:prstGeom>
        </p:spPr>
      </p:pic>
      <p:pic>
        <p:nvPicPr>
          <p:cNvPr id="19" name="图片 18">
            <a:extLst>
              <a:ext uri="{FF2B5EF4-FFF2-40B4-BE49-F238E27FC236}">
                <a16:creationId xmlns:a16="http://schemas.microsoft.com/office/drawing/2014/main" id="{0A1D1D58-D13B-7552-8472-DC2B8B849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1696991"/>
            <a:ext cx="3263499" cy="1681998"/>
          </a:xfrm>
          <a:prstGeom prst="rect">
            <a:avLst/>
          </a:prstGeom>
        </p:spPr>
      </p:pic>
      <p:pic>
        <p:nvPicPr>
          <p:cNvPr id="21" name="图片 20">
            <a:extLst>
              <a:ext uri="{FF2B5EF4-FFF2-40B4-BE49-F238E27FC236}">
                <a16:creationId xmlns:a16="http://schemas.microsoft.com/office/drawing/2014/main" id="{91596D37-9FEC-C25D-C088-0B2F46D98E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5896" y="3675508"/>
            <a:ext cx="3867832" cy="880549"/>
          </a:xfrm>
          <a:prstGeom prst="rect">
            <a:avLst/>
          </a:prstGeom>
        </p:spPr>
      </p:pic>
      <p:pic>
        <p:nvPicPr>
          <p:cNvPr id="22530" name="Picture 2">
            <a:extLst>
              <a:ext uri="{FF2B5EF4-FFF2-40B4-BE49-F238E27FC236}">
                <a16:creationId xmlns:a16="http://schemas.microsoft.com/office/drawing/2014/main" id="{4F46BDEC-FC42-2CDD-5444-B9E3E56212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2095" y="3675508"/>
            <a:ext cx="1094876" cy="937944"/>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EAA33E7-5BD6-22B4-60D0-8AF17EC9D42E}"/>
              </a:ext>
            </a:extLst>
          </p:cNvPr>
          <p:cNvSpPr txBox="1"/>
          <p:nvPr/>
        </p:nvSpPr>
        <p:spPr>
          <a:xfrm>
            <a:off x="179912" y="1651382"/>
            <a:ext cx="1727792"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）连续性</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2n</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
        <p:nvSpPr>
          <p:cNvPr id="23" name="文本框 22">
            <a:extLst>
              <a:ext uri="{FF2B5EF4-FFF2-40B4-BE49-F238E27FC236}">
                <a16:creationId xmlns:a16="http://schemas.microsoft.com/office/drawing/2014/main" id="{9FD8A0F8-DD02-8CEF-1593-02B4063DA464}"/>
              </a:ext>
            </a:extLst>
          </p:cNvPr>
          <p:cNvSpPr txBox="1"/>
          <p:nvPr/>
        </p:nvSpPr>
        <p:spPr>
          <a:xfrm>
            <a:off x="2020641" y="1666738"/>
            <a:ext cx="1656184"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）光滑性</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2n-2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
        <p:nvSpPr>
          <p:cNvPr id="24" name="文本框 23">
            <a:extLst>
              <a:ext uri="{FF2B5EF4-FFF2-40B4-BE49-F238E27FC236}">
                <a16:creationId xmlns:a16="http://schemas.microsoft.com/office/drawing/2014/main" id="{62B8F39F-0979-E605-B5A8-1D1B65A55411}"/>
              </a:ext>
            </a:extLst>
          </p:cNvPr>
          <p:cNvSpPr txBox="1"/>
          <p:nvPr/>
        </p:nvSpPr>
        <p:spPr>
          <a:xfrm>
            <a:off x="2020641" y="3520763"/>
            <a:ext cx="1656184"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）边界条件</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Tree>
    <p:extLst>
      <p:ext uri="{BB962C8B-B14F-4D97-AF65-F5344CB8AC3E}">
        <p14:creationId xmlns:p14="http://schemas.microsoft.com/office/powerpoint/2010/main" val="338329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BC67E7-B477-CAF0-29A5-0E8AAD474F28}"/>
              </a:ext>
            </a:extLst>
          </p:cNvPr>
          <p:cNvSpPr/>
          <p:nvPr/>
        </p:nvSpPr>
        <p:spPr>
          <a:xfrm>
            <a:off x="395536" y="194945"/>
            <a:ext cx="5328592" cy="574709"/>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3" name="灯片编号占位符 2">
            <a:extLst>
              <a:ext uri="{FF2B5EF4-FFF2-40B4-BE49-F238E27FC236}">
                <a16:creationId xmlns:a16="http://schemas.microsoft.com/office/drawing/2014/main" id="{2DB0C965-9FE3-4E9E-3FAA-DA4C16D50872}"/>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11</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44B31A7A-43FB-A07A-0B1C-6B9CCE942F04}"/>
              </a:ext>
            </a:extLst>
          </p:cNvPr>
          <p:cNvSpPr txBox="1"/>
          <p:nvPr/>
        </p:nvSpPr>
        <p:spPr>
          <a:xfrm>
            <a:off x="5073528" y="915146"/>
            <a:ext cx="3588605" cy="2677656"/>
          </a:xfrm>
          <a:prstGeom prst="rect">
            <a:avLst/>
          </a:prstGeom>
          <a:noFill/>
        </p:spPr>
        <p:txBody>
          <a:bodyPr wrap="square">
            <a:spAutoFit/>
          </a:bodyPr>
          <a:lstStyle/>
          <a:p>
            <a:r>
              <a:rPr lang="en" altLang="zh-CN" sz="1200" b="0" i="0" dirty="0">
                <a:effectLst/>
                <a:latin typeface="Menlo" panose="020B0609030804020204" pitchFamily="49" charset="0"/>
              </a:rPr>
              <a:t>x0=-15:2:15;</a:t>
            </a:r>
          </a:p>
          <a:p>
            <a:r>
              <a:rPr lang="en" altLang="zh-CN" sz="1200" b="0" i="0" dirty="0">
                <a:effectLst/>
                <a:latin typeface="Menlo" panose="020B0609030804020204" pitchFamily="49" charset="0"/>
              </a:rPr>
              <a:t>y0=sin(x0)./x0;</a:t>
            </a:r>
          </a:p>
          <a:p>
            <a:r>
              <a:rPr lang="en" altLang="zh-CN" sz="1200" b="0" i="0" dirty="0">
                <a:effectLst/>
                <a:latin typeface="Menlo" panose="020B0609030804020204" pitchFamily="49" charset="0"/>
              </a:rPr>
              <a:t>x=-15:0.1:15;</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y1=lagr1(x0,y0,x);</a:t>
            </a:r>
          </a:p>
          <a:p>
            <a:r>
              <a:rPr lang="en" altLang="zh-CN" sz="1200" b="0" i="0" dirty="0">
                <a:effectLst/>
                <a:latin typeface="Menlo" panose="020B0609030804020204" pitchFamily="49" charset="0"/>
              </a:rPr>
              <a:t>plot(x0,y0,</a:t>
            </a:r>
            <a:r>
              <a:rPr lang="en" altLang="zh-CN" sz="1200" b="0" i="0" dirty="0">
                <a:solidFill>
                  <a:srgbClr val="A709F5"/>
                </a:solidFill>
                <a:effectLst/>
                <a:latin typeface="Menlo" panose="020B0609030804020204" pitchFamily="49" charset="0"/>
              </a:rPr>
              <a:t>'o'</a:t>
            </a:r>
            <a:r>
              <a:rPr lang="en" altLang="zh-CN" sz="1200" b="0" i="0" dirty="0">
                <a:effectLst/>
                <a:latin typeface="Menlo" panose="020B0609030804020204" pitchFamily="49" charset="0"/>
              </a:rPr>
              <a:t>,x,y1,</a:t>
            </a:r>
            <a:r>
              <a:rPr lang="en" altLang="zh-CN" sz="1200" b="0" i="0" dirty="0">
                <a:solidFill>
                  <a:srgbClr val="A709F5"/>
                </a:solidFill>
                <a:effectLst/>
                <a:latin typeface="Menlo" panose="020B0609030804020204" pitchFamily="49" charset="0"/>
              </a:rPr>
              <a:t>'-.b'</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hold </a:t>
            </a:r>
            <a:r>
              <a:rPr lang="en" altLang="zh-CN" sz="1200" b="0" i="0" dirty="0">
                <a:solidFill>
                  <a:srgbClr val="A709F5"/>
                </a:solidFill>
                <a:effectLst/>
                <a:latin typeface="Menlo" panose="020B0609030804020204" pitchFamily="49" charset="0"/>
              </a:rPr>
              <a:t>on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y2=interp1(x0,y0,x);</a:t>
            </a:r>
          </a:p>
          <a:p>
            <a:r>
              <a:rPr lang="en" altLang="zh-CN" sz="1200" b="0" i="0" dirty="0">
                <a:effectLst/>
                <a:latin typeface="Menlo" panose="020B0609030804020204" pitchFamily="49" charset="0"/>
              </a:rPr>
              <a:t>plot(x,y2,</a:t>
            </a:r>
            <a:r>
              <a:rPr lang="en" altLang="zh-CN" sz="1200" b="0" i="0" dirty="0">
                <a:solidFill>
                  <a:srgbClr val="A709F5"/>
                </a:solidFill>
                <a:effectLst/>
                <a:latin typeface="Menlo" panose="020B0609030804020204" pitchFamily="49" charset="0"/>
              </a:rPr>
              <a:t>'-r'</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hold </a:t>
            </a:r>
            <a:r>
              <a:rPr lang="en" altLang="zh-CN" sz="1200" b="0" i="0" dirty="0">
                <a:solidFill>
                  <a:srgbClr val="A709F5"/>
                </a:solidFill>
                <a:effectLst/>
                <a:latin typeface="Menlo" panose="020B0609030804020204" pitchFamily="49" charset="0"/>
              </a:rPr>
              <a:t>on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y3=interp1(x0,y0,x,</a:t>
            </a:r>
            <a:r>
              <a:rPr lang="en" altLang="zh-CN" sz="1200" b="0" i="0" dirty="0">
                <a:solidFill>
                  <a:srgbClr val="A709F5"/>
                </a:solidFill>
                <a:effectLst/>
                <a:latin typeface="Menlo" panose="020B0609030804020204" pitchFamily="49" charset="0"/>
              </a:rPr>
              <a:t>'spline'</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plot(x,y3,</a:t>
            </a:r>
            <a:r>
              <a:rPr lang="en" altLang="zh-CN" sz="1200" b="0" i="0" dirty="0">
                <a:solidFill>
                  <a:srgbClr val="A709F5"/>
                </a:solidFill>
                <a:effectLst/>
                <a:latin typeface="Menlo" panose="020B0609030804020204" pitchFamily="49" charset="0"/>
              </a:rPr>
              <a:t>'-k'</a:t>
            </a:r>
            <a:r>
              <a:rPr lang="en" altLang="zh-CN" sz="1200" b="0" i="0" dirty="0">
                <a:effectLst/>
                <a:latin typeface="Menlo" panose="020B0609030804020204" pitchFamily="49" charset="0"/>
              </a:rPr>
              <a:t>);</a:t>
            </a:r>
          </a:p>
        </p:txBody>
      </p:sp>
      <p:pic>
        <p:nvPicPr>
          <p:cNvPr id="6" name="图片 5">
            <a:extLst>
              <a:ext uri="{FF2B5EF4-FFF2-40B4-BE49-F238E27FC236}">
                <a16:creationId xmlns:a16="http://schemas.microsoft.com/office/drawing/2014/main" id="{5061CD9D-7E5A-EFA6-E689-6E646865C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7" y="843638"/>
            <a:ext cx="3588605" cy="2820673"/>
          </a:xfrm>
          <a:prstGeom prst="rect">
            <a:avLst/>
          </a:prstGeom>
        </p:spPr>
      </p:pic>
      <p:sp>
        <p:nvSpPr>
          <p:cNvPr id="7" name="文本框 6">
            <a:extLst>
              <a:ext uri="{FF2B5EF4-FFF2-40B4-BE49-F238E27FC236}">
                <a16:creationId xmlns:a16="http://schemas.microsoft.com/office/drawing/2014/main" id="{F56A4D63-614C-6CF4-7418-DE0742371D01}"/>
              </a:ext>
            </a:extLst>
          </p:cNvPr>
          <p:cNvSpPr txBox="1"/>
          <p:nvPr/>
        </p:nvSpPr>
        <p:spPr>
          <a:xfrm>
            <a:off x="829267" y="4020099"/>
            <a:ext cx="1082348" cy="523220"/>
          </a:xfrm>
          <a:prstGeom prst="rect">
            <a:avLst/>
          </a:prstGeom>
          <a:noFill/>
        </p:spPr>
        <p:txBody>
          <a:bodyPr wrap="none" rtlCol="0">
            <a:spAutoFit/>
          </a:bodyPr>
          <a:lstStyle/>
          <a:p>
            <a:pPr algn="ctr"/>
            <a:r>
              <a:rPr kumimoji="1" lang="zh-CN" altLang="en-US" sz="1400" dirty="0"/>
              <a:t>拉格朗日</a:t>
            </a:r>
            <a:endParaRPr kumimoji="1" lang="en-US" altLang="zh-CN" sz="1400" dirty="0"/>
          </a:p>
          <a:p>
            <a:pPr algn="ctr"/>
            <a:r>
              <a:rPr kumimoji="1" lang="zh-CN" altLang="en-US" sz="1400" dirty="0"/>
              <a:t>多项式插值</a:t>
            </a:r>
          </a:p>
        </p:txBody>
      </p:sp>
      <p:sp>
        <p:nvSpPr>
          <p:cNvPr id="9" name="文本框 8">
            <a:extLst>
              <a:ext uri="{FF2B5EF4-FFF2-40B4-BE49-F238E27FC236}">
                <a16:creationId xmlns:a16="http://schemas.microsoft.com/office/drawing/2014/main" id="{18EA2C27-4EE6-6F48-C46E-386112F1E5D4}"/>
              </a:ext>
            </a:extLst>
          </p:cNvPr>
          <p:cNvSpPr txBox="1"/>
          <p:nvPr/>
        </p:nvSpPr>
        <p:spPr>
          <a:xfrm>
            <a:off x="3269984" y="4127821"/>
            <a:ext cx="1261884" cy="307777"/>
          </a:xfrm>
          <a:prstGeom prst="rect">
            <a:avLst/>
          </a:prstGeom>
          <a:noFill/>
        </p:spPr>
        <p:txBody>
          <a:bodyPr wrap="none" rtlCol="0">
            <a:spAutoFit/>
          </a:bodyPr>
          <a:lstStyle/>
          <a:p>
            <a:r>
              <a:rPr kumimoji="1" lang="zh-CN" altLang="en-US" sz="1400" dirty="0"/>
              <a:t>分段低次插值</a:t>
            </a:r>
          </a:p>
        </p:txBody>
      </p:sp>
      <p:cxnSp>
        <p:nvCxnSpPr>
          <p:cNvPr id="11" name="直线箭头连接符 10">
            <a:extLst>
              <a:ext uri="{FF2B5EF4-FFF2-40B4-BE49-F238E27FC236}">
                <a16:creationId xmlns:a16="http://schemas.microsoft.com/office/drawing/2014/main" id="{A0156F06-BB13-ED4A-8ADC-035CBEF9FA24}"/>
              </a:ext>
            </a:extLst>
          </p:cNvPr>
          <p:cNvCxnSpPr>
            <a:cxnSpLocks/>
            <a:stCxn id="7" idx="3"/>
            <a:endCxn id="9" idx="1"/>
          </p:cNvCxnSpPr>
          <p:nvPr/>
        </p:nvCxnSpPr>
        <p:spPr>
          <a:xfrm>
            <a:off x="1911615" y="4281709"/>
            <a:ext cx="135836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1BEE6BA-7CEC-FB6D-1F5B-93E8EE32F5E6}"/>
              </a:ext>
            </a:extLst>
          </p:cNvPr>
          <p:cNvSpPr txBox="1"/>
          <p:nvPr/>
        </p:nvSpPr>
        <p:spPr>
          <a:xfrm>
            <a:off x="2139395" y="3958247"/>
            <a:ext cx="902811" cy="307777"/>
          </a:xfrm>
          <a:prstGeom prst="rect">
            <a:avLst/>
          </a:prstGeom>
          <a:noFill/>
        </p:spPr>
        <p:txBody>
          <a:bodyPr wrap="none" rtlCol="0">
            <a:spAutoFit/>
          </a:bodyPr>
          <a:lstStyle/>
          <a:p>
            <a:r>
              <a:rPr kumimoji="1" lang="zh-CN" altLang="en-US" sz="1400" dirty="0"/>
              <a:t>龙格现象</a:t>
            </a:r>
          </a:p>
        </p:txBody>
      </p:sp>
      <p:sp>
        <p:nvSpPr>
          <p:cNvPr id="13" name="文本框 12">
            <a:extLst>
              <a:ext uri="{FF2B5EF4-FFF2-40B4-BE49-F238E27FC236}">
                <a16:creationId xmlns:a16="http://schemas.microsoft.com/office/drawing/2014/main" id="{B1618FFD-49A3-0E59-C056-44972725E160}"/>
              </a:ext>
            </a:extLst>
          </p:cNvPr>
          <p:cNvSpPr txBox="1"/>
          <p:nvPr/>
        </p:nvSpPr>
        <p:spPr>
          <a:xfrm>
            <a:off x="2139394" y="4322038"/>
            <a:ext cx="902811" cy="307777"/>
          </a:xfrm>
          <a:prstGeom prst="rect">
            <a:avLst/>
          </a:prstGeom>
          <a:noFill/>
        </p:spPr>
        <p:txBody>
          <a:bodyPr wrap="none" rtlCol="0">
            <a:spAutoFit/>
          </a:bodyPr>
          <a:lstStyle/>
          <a:p>
            <a:r>
              <a:rPr kumimoji="1" lang="zh-CN" altLang="en-US" sz="1400" dirty="0"/>
              <a:t>复杂度高</a:t>
            </a:r>
          </a:p>
        </p:txBody>
      </p:sp>
      <p:sp>
        <p:nvSpPr>
          <p:cNvPr id="14" name="文本框 13">
            <a:extLst>
              <a:ext uri="{FF2B5EF4-FFF2-40B4-BE49-F238E27FC236}">
                <a16:creationId xmlns:a16="http://schemas.microsoft.com/office/drawing/2014/main" id="{298069E1-0E74-22B5-32C9-54F1B5561840}"/>
              </a:ext>
            </a:extLst>
          </p:cNvPr>
          <p:cNvSpPr txBox="1"/>
          <p:nvPr/>
        </p:nvSpPr>
        <p:spPr>
          <a:xfrm>
            <a:off x="5393057" y="3659019"/>
            <a:ext cx="1261884" cy="307777"/>
          </a:xfrm>
          <a:prstGeom prst="rect">
            <a:avLst/>
          </a:prstGeom>
          <a:noFill/>
        </p:spPr>
        <p:txBody>
          <a:bodyPr wrap="none" rtlCol="0">
            <a:spAutoFit/>
          </a:bodyPr>
          <a:lstStyle/>
          <a:p>
            <a:r>
              <a:rPr kumimoji="1" lang="zh-CN" altLang="en-US" sz="1400" dirty="0"/>
              <a:t>分段线性插值</a:t>
            </a:r>
          </a:p>
        </p:txBody>
      </p:sp>
      <p:sp>
        <p:nvSpPr>
          <p:cNvPr id="15" name="文本框 14">
            <a:extLst>
              <a:ext uri="{FF2B5EF4-FFF2-40B4-BE49-F238E27FC236}">
                <a16:creationId xmlns:a16="http://schemas.microsoft.com/office/drawing/2014/main" id="{167C24BA-9356-0C2B-20D6-EEBEEBAE1E9C}"/>
              </a:ext>
            </a:extLst>
          </p:cNvPr>
          <p:cNvSpPr txBox="1"/>
          <p:nvPr/>
        </p:nvSpPr>
        <p:spPr>
          <a:xfrm>
            <a:off x="5393057" y="4759106"/>
            <a:ext cx="1261884" cy="307777"/>
          </a:xfrm>
          <a:prstGeom prst="rect">
            <a:avLst/>
          </a:prstGeom>
          <a:noFill/>
        </p:spPr>
        <p:txBody>
          <a:bodyPr wrap="none" rtlCol="0">
            <a:spAutoFit/>
          </a:bodyPr>
          <a:lstStyle/>
          <a:p>
            <a:r>
              <a:rPr kumimoji="1" lang="zh-CN" altLang="en-US" sz="1400" dirty="0"/>
              <a:t>三次样条插值</a:t>
            </a:r>
          </a:p>
        </p:txBody>
      </p:sp>
      <p:cxnSp>
        <p:nvCxnSpPr>
          <p:cNvPr id="16" name="直线箭头连接符 15">
            <a:extLst>
              <a:ext uri="{FF2B5EF4-FFF2-40B4-BE49-F238E27FC236}">
                <a16:creationId xmlns:a16="http://schemas.microsoft.com/office/drawing/2014/main" id="{90F8B93E-1FBC-FA86-E0E0-403BD809F348}"/>
              </a:ext>
            </a:extLst>
          </p:cNvPr>
          <p:cNvCxnSpPr>
            <a:cxnSpLocks/>
            <a:stCxn id="9" idx="3"/>
            <a:endCxn id="14" idx="1"/>
          </p:cNvCxnSpPr>
          <p:nvPr/>
        </p:nvCxnSpPr>
        <p:spPr>
          <a:xfrm flipV="1">
            <a:off x="4531868" y="3812908"/>
            <a:ext cx="861189" cy="46880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1527DB5A-3A77-48E1-30F6-680D2496519C}"/>
              </a:ext>
            </a:extLst>
          </p:cNvPr>
          <p:cNvCxnSpPr>
            <a:cxnSpLocks/>
            <a:stCxn id="9" idx="3"/>
            <a:endCxn id="15" idx="1"/>
          </p:cNvCxnSpPr>
          <p:nvPr/>
        </p:nvCxnSpPr>
        <p:spPr>
          <a:xfrm>
            <a:off x="4531868" y="4281710"/>
            <a:ext cx="861189" cy="63128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0F326B4-B044-1456-58EA-1D56562A97A6}"/>
              </a:ext>
            </a:extLst>
          </p:cNvPr>
          <p:cNvCxnSpPr>
            <a:cxnSpLocks/>
            <a:stCxn id="14" idx="2"/>
            <a:endCxn id="15" idx="0"/>
          </p:cNvCxnSpPr>
          <p:nvPr/>
        </p:nvCxnSpPr>
        <p:spPr>
          <a:xfrm>
            <a:off x="6023999" y="3966796"/>
            <a:ext cx="0" cy="7923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D61A122-9D2C-DAEC-6B53-05450A647040}"/>
              </a:ext>
            </a:extLst>
          </p:cNvPr>
          <p:cNvSpPr txBox="1"/>
          <p:nvPr/>
        </p:nvSpPr>
        <p:spPr>
          <a:xfrm>
            <a:off x="6063931" y="4210060"/>
            <a:ext cx="902811" cy="307777"/>
          </a:xfrm>
          <a:prstGeom prst="rect">
            <a:avLst/>
          </a:prstGeom>
          <a:noFill/>
        </p:spPr>
        <p:txBody>
          <a:bodyPr wrap="none" rtlCol="0">
            <a:spAutoFit/>
          </a:bodyPr>
          <a:lstStyle/>
          <a:p>
            <a:r>
              <a:rPr kumimoji="1" lang="zh-CN" altLang="en-US" sz="1400" dirty="0"/>
              <a:t>光滑性差</a:t>
            </a:r>
          </a:p>
        </p:txBody>
      </p:sp>
      <p:cxnSp>
        <p:nvCxnSpPr>
          <p:cNvPr id="21" name="直线箭头连接符 20">
            <a:extLst>
              <a:ext uri="{FF2B5EF4-FFF2-40B4-BE49-F238E27FC236}">
                <a16:creationId xmlns:a16="http://schemas.microsoft.com/office/drawing/2014/main" id="{AA92EEF6-2EA6-0737-9659-50FB323F23DC}"/>
              </a:ext>
            </a:extLst>
          </p:cNvPr>
          <p:cNvCxnSpPr>
            <a:stCxn id="7" idx="0"/>
          </p:cNvCxnSpPr>
          <p:nvPr/>
        </p:nvCxnSpPr>
        <p:spPr>
          <a:xfrm flipH="1" flipV="1">
            <a:off x="899592" y="2355726"/>
            <a:ext cx="470849" cy="1664373"/>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ECBD1C3-D3F3-B11E-BB49-0D199DEBCEB6}"/>
              </a:ext>
            </a:extLst>
          </p:cNvPr>
          <p:cNvCxnSpPr>
            <a:cxnSpLocks/>
          </p:cNvCxnSpPr>
          <p:nvPr/>
        </p:nvCxnSpPr>
        <p:spPr>
          <a:xfrm flipH="1" flipV="1">
            <a:off x="2771800" y="3029762"/>
            <a:ext cx="2884112" cy="662511"/>
          </a:xfrm>
          <a:prstGeom prst="straightConnector1">
            <a:avLst/>
          </a:prstGeom>
          <a:ln>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60806965-1A09-004D-3B91-37BD8F5B16A1}"/>
              </a:ext>
            </a:extLst>
          </p:cNvPr>
          <p:cNvCxnSpPr>
            <a:cxnSpLocks/>
          </p:cNvCxnSpPr>
          <p:nvPr/>
        </p:nvCxnSpPr>
        <p:spPr>
          <a:xfrm flipH="1" flipV="1">
            <a:off x="3806604" y="2884270"/>
            <a:ext cx="1989532" cy="1882994"/>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8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2" grpId="0"/>
      <p:bldP spid="12" grpId="1"/>
      <p:bldP spid="13" grpId="0"/>
      <p:bldP spid="13" grpId="1"/>
      <p:bldP spid="14" grpId="0"/>
      <p:bldP spid="14" grpId="1"/>
      <p:bldP spid="15" grpId="0"/>
      <p:bldP spid="15" grpId="1"/>
      <p:bldP spid="19" grpId="0"/>
      <p:bldP spid="1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12</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9FCF6BD3-F227-6691-FE81-98399A7ED386}"/>
              </a:ext>
            </a:extLst>
          </p:cNvPr>
          <p:cNvPicPr>
            <a:picLocks noChangeAspect="1"/>
          </p:cNvPicPr>
          <p:nvPr/>
        </p:nvPicPr>
        <p:blipFill>
          <a:blip r:embed="rId3"/>
          <a:stretch>
            <a:fillRect/>
          </a:stretch>
        </p:blipFill>
        <p:spPr>
          <a:xfrm>
            <a:off x="-2450" y="555526"/>
            <a:ext cx="5031115" cy="3833787"/>
          </a:xfrm>
          <a:prstGeom prst="rect">
            <a:avLst/>
          </a:prstGeom>
        </p:spPr>
      </p:pic>
      <p:pic>
        <p:nvPicPr>
          <p:cNvPr id="23554" name="Picture 2" descr="Feynman, smiling">
            <a:extLst>
              <a:ext uri="{FF2B5EF4-FFF2-40B4-BE49-F238E27FC236}">
                <a16:creationId xmlns:a16="http://schemas.microsoft.com/office/drawing/2014/main" id="{C980BF95-E2B5-7DE6-89AD-9BC969F55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704" y="0"/>
            <a:ext cx="2129462" cy="301028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98F8BAA-F8FC-28DB-AC22-7C0D9DA1A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211" y="2659350"/>
            <a:ext cx="3754760" cy="2178857"/>
          </a:xfrm>
          <a:prstGeom prst="rect">
            <a:avLst/>
          </a:prstGeom>
        </p:spPr>
      </p:pic>
      <p:pic>
        <p:nvPicPr>
          <p:cNvPr id="11" name="图片 10">
            <a:extLst>
              <a:ext uri="{FF2B5EF4-FFF2-40B4-BE49-F238E27FC236}">
                <a16:creationId xmlns:a16="http://schemas.microsoft.com/office/drawing/2014/main" id="{EC432074-D37A-D097-1E9C-192FBD03EB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013" y="4184"/>
            <a:ext cx="4229988" cy="2550909"/>
          </a:xfrm>
          <a:prstGeom prst="rect">
            <a:avLst/>
          </a:prstGeom>
        </p:spPr>
      </p:pic>
      <p:sp>
        <p:nvSpPr>
          <p:cNvPr id="2" name="矩形 1">
            <a:extLst>
              <a:ext uri="{FF2B5EF4-FFF2-40B4-BE49-F238E27FC236}">
                <a16:creationId xmlns:a16="http://schemas.microsoft.com/office/drawing/2014/main" id="{9B3FA96B-0628-27E7-606F-E43F6EA206B6}"/>
              </a:ext>
            </a:extLst>
          </p:cNvPr>
          <p:cNvSpPr/>
          <p:nvPr/>
        </p:nvSpPr>
        <p:spPr>
          <a:xfrm>
            <a:off x="107504" y="3075806"/>
            <a:ext cx="4806509" cy="151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03102D0F-DCF6-F528-A9B9-B3C740A64868}"/>
              </a:ext>
            </a:extLst>
          </p:cNvPr>
          <p:cNvSpPr/>
          <p:nvPr/>
        </p:nvSpPr>
        <p:spPr>
          <a:xfrm>
            <a:off x="66621" y="501219"/>
            <a:ext cx="4806509" cy="151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1030FC78-E96F-9933-F3AB-AD2DB7D7D8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322" y="0"/>
            <a:ext cx="4326957" cy="5160157"/>
          </a:xfrm>
          <a:prstGeom prst="rect">
            <a:avLst/>
          </a:prstGeom>
        </p:spPr>
      </p:pic>
      <p:sp>
        <p:nvSpPr>
          <p:cNvPr id="7" name="文本框 6">
            <a:extLst>
              <a:ext uri="{FF2B5EF4-FFF2-40B4-BE49-F238E27FC236}">
                <a16:creationId xmlns:a16="http://schemas.microsoft.com/office/drawing/2014/main" id="{8EEF18D2-1EEF-548F-9FC3-6D6D1C773C52}"/>
              </a:ext>
            </a:extLst>
          </p:cNvPr>
          <p:cNvSpPr txBox="1"/>
          <p:nvPr/>
        </p:nvSpPr>
        <p:spPr>
          <a:xfrm>
            <a:off x="399339" y="3959828"/>
            <a:ext cx="4354940" cy="1200329"/>
          </a:xfrm>
          <a:prstGeom prst="rect">
            <a:avLst/>
          </a:prstGeom>
          <a:noFill/>
        </p:spPr>
        <p:txBody>
          <a:bodyPr wrap="square">
            <a:spAutoFit/>
          </a:bodyPr>
          <a:lstStyle/>
          <a:p>
            <a:r>
              <a:rPr lang="zh-CN" altLang="en-US" b="0" i="0" dirty="0">
                <a:solidFill>
                  <a:schemeClr val="bg1"/>
                </a:solidFill>
                <a:effectLst/>
                <a:latin typeface="-apple-system-font"/>
              </a:rPr>
              <a:t>“一个实验物理学家聪明是重要的，但是不像理论物理学家聪明是最重要的；对一个实验物理学家而言，最重要的是坚持、好的判断力和一些运气。”</a:t>
            </a:r>
            <a:endParaRPr lang="zh-CN" altLang="en-US" dirty="0">
              <a:solidFill>
                <a:schemeClr val="bg1"/>
              </a:solidFill>
            </a:endParaRPr>
          </a:p>
        </p:txBody>
      </p:sp>
    </p:spTree>
    <p:extLst>
      <p:ext uri="{BB962C8B-B14F-4D97-AF65-F5344CB8AC3E}">
        <p14:creationId xmlns:p14="http://schemas.microsoft.com/office/powerpoint/2010/main" val="125049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A437EA-3B3B-3282-DB6B-6F1A7F978F86}"/>
              </a:ext>
            </a:extLst>
          </p:cNvPr>
          <p:cNvSpPr/>
          <p:nvPr/>
        </p:nvSpPr>
        <p:spPr>
          <a:xfrm>
            <a:off x="395536" y="194945"/>
            <a:ext cx="388843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：神经</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网络激活函数</a:t>
            </a:r>
          </a:p>
        </p:txBody>
      </p:sp>
      <p:sp>
        <p:nvSpPr>
          <p:cNvPr id="3" name="灯片编号占位符 2">
            <a:extLst>
              <a:ext uri="{FF2B5EF4-FFF2-40B4-BE49-F238E27FC236}">
                <a16:creationId xmlns:a16="http://schemas.microsoft.com/office/drawing/2014/main" id="{DE36BD92-B80D-1822-7908-C314ABE43AF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13</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0DF42EA-4446-EC18-0EF7-D3525E858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664" y="1059582"/>
            <a:ext cx="5902672" cy="3483011"/>
          </a:xfrm>
          <a:prstGeom prst="rect">
            <a:avLst/>
          </a:prstGeom>
        </p:spPr>
      </p:pic>
      <p:sp>
        <p:nvSpPr>
          <p:cNvPr id="8" name="文本框 7">
            <a:extLst>
              <a:ext uri="{FF2B5EF4-FFF2-40B4-BE49-F238E27FC236}">
                <a16:creationId xmlns:a16="http://schemas.microsoft.com/office/drawing/2014/main" id="{119FEE52-7D2E-FF84-7F40-331A5238FE57}"/>
              </a:ext>
            </a:extLst>
          </p:cNvPr>
          <p:cNvSpPr txBox="1"/>
          <p:nvPr/>
        </p:nvSpPr>
        <p:spPr>
          <a:xfrm>
            <a:off x="3059832" y="4646316"/>
            <a:ext cx="331236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https://arxiv.org/abs/1807.11389</a:t>
            </a:r>
          </a:p>
        </p:txBody>
      </p:sp>
    </p:spTree>
    <p:extLst>
      <p:ext uri="{BB962C8B-B14F-4D97-AF65-F5344CB8AC3E}">
        <p14:creationId xmlns:p14="http://schemas.microsoft.com/office/powerpoint/2010/main" val="256533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A437EA-3B3B-3282-DB6B-6F1A7F978F86}"/>
              </a:ext>
            </a:extLst>
          </p:cNvPr>
          <p:cNvSpPr/>
          <p:nvPr/>
        </p:nvSpPr>
        <p:spPr>
          <a:xfrm>
            <a:off x="395536" y="194945"/>
            <a:ext cx="388843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：神经</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网络激活函数</a:t>
            </a:r>
          </a:p>
        </p:txBody>
      </p:sp>
      <p:sp>
        <p:nvSpPr>
          <p:cNvPr id="3" name="灯片编号占位符 2">
            <a:extLst>
              <a:ext uri="{FF2B5EF4-FFF2-40B4-BE49-F238E27FC236}">
                <a16:creationId xmlns:a16="http://schemas.microsoft.com/office/drawing/2014/main" id="{DE36BD92-B80D-1822-7908-C314ABE43AF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14</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FB1AB755-76AB-F6F9-E14D-B446F2C02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42" y="992075"/>
            <a:ext cx="3398674" cy="2648622"/>
          </a:xfrm>
          <a:prstGeom prst="rect">
            <a:avLst/>
          </a:prstGeom>
        </p:spPr>
      </p:pic>
      <p:pic>
        <p:nvPicPr>
          <p:cNvPr id="9" name="图片 8">
            <a:extLst>
              <a:ext uri="{FF2B5EF4-FFF2-40B4-BE49-F238E27FC236}">
                <a16:creationId xmlns:a16="http://schemas.microsoft.com/office/drawing/2014/main" id="{A7E13C09-9E38-2287-8033-00933C5E3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97" y="3788245"/>
            <a:ext cx="3453289" cy="1016316"/>
          </a:xfrm>
          <a:prstGeom prst="rect">
            <a:avLst/>
          </a:prstGeom>
        </p:spPr>
      </p:pic>
      <p:pic>
        <p:nvPicPr>
          <p:cNvPr id="5" name="图片 4">
            <a:extLst>
              <a:ext uri="{FF2B5EF4-FFF2-40B4-BE49-F238E27FC236}">
                <a16:creationId xmlns:a16="http://schemas.microsoft.com/office/drawing/2014/main" id="{20937E5A-224C-7D15-EEA0-76B5F44E4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259" y="1347614"/>
            <a:ext cx="3763338" cy="2880320"/>
          </a:xfrm>
          <a:prstGeom prst="rect">
            <a:avLst/>
          </a:prstGeom>
        </p:spPr>
      </p:pic>
      <p:sp>
        <p:nvSpPr>
          <p:cNvPr id="4" name="文本框 3">
            <a:extLst>
              <a:ext uri="{FF2B5EF4-FFF2-40B4-BE49-F238E27FC236}">
                <a16:creationId xmlns:a16="http://schemas.microsoft.com/office/drawing/2014/main" id="{B048A8DA-C4CB-0876-037E-7004274A39F5}"/>
              </a:ext>
            </a:extLst>
          </p:cNvPr>
          <p:cNvSpPr txBox="1"/>
          <p:nvPr/>
        </p:nvSpPr>
        <p:spPr>
          <a:xfrm>
            <a:off x="5868144" y="2796902"/>
            <a:ext cx="1146468" cy="261610"/>
          </a:xfrm>
          <a:prstGeom prst="rect">
            <a:avLst/>
          </a:prstGeom>
          <a:noFill/>
        </p:spPr>
        <p:txBody>
          <a:bodyPr wrap="none" rtlCol="0">
            <a:spAutoFit/>
          </a:bodyPr>
          <a:lstStyle/>
          <a:p>
            <a:r>
              <a:rPr kumimoji="1" lang="en-US" altLang="zh-CN" sz="1100" dirty="0">
                <a:latin typeface="Times New Roman" panose="02020603050405020304" pitchFamily="18" charset="0"/>
                <a:cs typeface="Times New Roman" panose="02020603050405020304" pitchFamily="18" charset="0"/>
              </a:rPr>
              <a:t>(-1.278, -0.2786)</a:t>
            </a:r>
            <a:endParaRPr kumimoji="1"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497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A437EA-3B3B-3282-DB6B-6F1A7F978F86}"/>
              </a:ext>
            </a:extLst>
          </p:cNvPr>
          <p:cNvSpPr/>
          <p:nvPr/>
        </p:nvSpPr>
        <p:spPr>
          <a:xfrm>
            <a:off x="395536" y="194945"/>
            <a:ext cx="532859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：色调映射（</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Tone</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Mapping</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DE36BD92-B80D-1822-7908-C314ABE43AF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15</a:t>
            </a:fld>
            <a:endParaRPr lang="zh-CN" altLang="en-US" dirty="0">
              <a:solidFill>
                <a:prstClr val="black">
                  <a:tint val="75000"/>
                </a:prstClr>
              </a:solidFill>
            </a:endParaRPr>
          </a:p>
        </p:txBody>
      </p:sp>
      <p:sp>
        <p:nvSpPr>
          <p:cNvPr id="6" name="文本框 5">
            <a:extLst>
              <a:ext uri="{FF2B5EF4-FFF2-40B4-BE49-F238E27FC236}">
                <a16:creationId xmlns:a16="http://schemas.microsoft.com/office/drawing/2014/main" id="{63BF822F-4F1C-5143-69FC-6390AD383E36}"/>
              </a:ext>
            </a:extLst>
          </p:cNvPr>
          <p:cNvSpPr txBox="1"/>
          <p:nvPr/>
        </p:nvSpPr>
        <p:spPr>
          <a:xfrm>
            <a:off x="1979712" y="4670270"/>
            <a:ext cx="518457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https://moontree.github.io/2020/08/30/tone-mapping/</a:t>
            </a:r>
          </a:p>
        </p:txBody>
      </p:sp>
      <p:pic>
        <p:nvPicPr>
          <p:cNvPr id="5" name="图片 4">
            <a:extLst>
              <a:ext uri="{FF2B5EF4-FFF2-40B4-BE49-F238E27FC236}">
                <a16:creationId xmlns:a16="http://schemas.microsoft.com/office/drawing/2014/main" id="{B6140202-EC4E-8AD5-382A-A08F42FD2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1630"/>
            <a:ext cx="3238037" cy="2428528"/>
          </a:xfrm>
          <a:prstGeom prst="rect">
            <a:avLst/>
          </a:prstGeom>
        </p:spPr>
      </p:pic>
      <p:pic>
        <p:nvPicPr>
          <p:cNvPr id="9" name="图片 8">
            <a:extLst>
              <a:ext uri="{FF2B5EF4-FFF2-40B4-BE49-F238E27FC236}">
                <a16:creationId xmlns:a16="http://schemas.microsoft.com/office/drawing/2014/main" id="{A98A0F3D-4C57-CF4D-44C7-4F709F41F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269" y="1491630"/>
            <a:ext cx="3238037" cy="2428528"/>
          </a:xfrm>
          <a:prstGeom prst="rect">
            <a:avLst/>
          </a:prstGeom>
        </p:spPr>
      </p:pic>
      <p:pic>
        <p:nvPicPr>
          <p:cNvPr id="13" name="图片 12">
            <a:extLst>
              <a:ext uri="{FF2B5EF4-FFF2-40B4-BE49-F238E27FC236}">
                <a16:creationId xmlns:a16="http://schemas.microsoft.com/office/drawing/2014/main" id="{E6AD49DC-2D44-E37A-75F9-7B5367845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2754" y="1996083"/>
            <a:ext cx="1929317" cy="1419622"/>
          </a:xfrm>
          <a:prstGeom prst="rect">
            <a:avLst/>
          </a:prstGeom>
        </p:spPr>
      </p:pic>
      <p:sp>
        <p:nvSpPr>
          <p:cNvPr id="4" name="文本框 3">
            <a:extLst>
              <a:ext uri="{FF2B5EF4-FFF2-40B4-BE49-F238E27FC236}">
                <a16:creationId xmlns:a16="http://schemas.microsoft.com/office/drawing/2014/main" id="{3D96B557-2F0F-160F-D70E-9F886BF39A8A}"/>
              </a:ext>
            </a:extLst>
          </p:cNvPr>
          <p:cNvSpPr txBox="1"/>
          <p:nvPr/>
        </p:nvSpPr>
        <p:spPr>
          <a:xfrm>
            <a:off x="395536" y="987574"/>
            <a:ext cx="8064896" cy="369332"/>
          </a:xfrm>
          <a:prstGeom prst="rect">
            <a:avLst/>
          </a:prstGeom>
          <a:noFill/>
        </p:spPr>
        <p:txBody>
          <a:bodyPr wrap="square">
            <a:spAutoFit/>
          </a:bodyPr>
          <a:lstStyle/>
          <a:p>
            <a:pPr algn="l"/>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目的</a:t>
            </a:r>
            <a:r>
              <a:rPr lang="zh-CN" altLang="en-US"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a:t>
            </a:r>
            <a:r>
              <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HDR(High Dynamic Range)</a:t>
            </a:r>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r>
              <a:rPr lang="zh-CN" altLang="en-US"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映射为</a:t>
            </a:r>
            <a:r>
              <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LDR(Low Dynamic Range)</a:t>
            </a:r>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endPar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504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A437EA-3B3B-3282-DB6B-6F1A7F978F86}"/>
              </a:ext>
            </a:extLst>
          </p:cNvPr>
          <p:cNvSpPr/>
          <p:nvPr/>
        </p:nvSpPr>
        <p:spPr>
          <a:xfrm>
            <a:off x="395536" y="194945"/>
            <a:ext cx="532859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：色调映射（</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Tone</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Mapping</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DE36BD92-B80D-1822-7908-C314ABE43AF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16</a:t>
            </a:fld>
            <a:endParaRPr lang="zh-CN" altLang="en-US" dirty="0">
              <a:solidFill>
                <a:prstClr val="black">
                  <a:tint val="75000"/>
                </a:prstClr>
              </a:solidFill>
            </a:endParaRPr>
          </a:p>
        </p:txBody>
      </p:sp>
      <p:sp>
        <p:nvSpPr>
          <p:cNvPr id="6" name="文本框 5">
            <a:extLst>
              <a:ext uri="{FF2B5EF4-FFF2-40B4-BE49-F238E27FC236}">
                <a16:creationId xmlns:a16="http://schemas.microsoft.com/office/drawing/2014/main" id="{63BF822F-4F1C-5143-69FC-6390AD383E36}"/>
              </a:ext>
            </a:extLst>
          </p:cNvPr>
          <p:cNvSpPr txBox="1"/>
          <p:nvPr/>
        </p:nvSpPr>
        <p:spPr>
          <a:xfrm>
            <a:off x="1979712" y="4670270"/>
            <a:ext cx="5184576"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https://moontree.github.io/2020/08/30/tone-mapping/</a:t>
            </a:r>
          </a:p>
        </p:txBody>
      </p:sp>
      <p:sp>
        <p:nvSpPr>
          <p:cNvPr id="8" name="文本框 7">
            <a:extLst>
              <a:ext uri="{FF2B5EF4-FFF2-40B4-BE49-F238E27FC236}">
                <a16:creationId xmlns:a16="http://schemas.microsoft.com/office/drawing/2014/main" id="{8F47F41C-C18F-FA5B-043A-CA54498F5515}"/>
              </a:ext>
            </a:extLst>
          </p:cNvPr>
          <p:cNvSpPr txBox="1"/>
          <p:nvPr/>
        </p:nvSpPr>
        <p:spPr>
          <a:xfrm>
            <a:off x="395536" y="987574"/>
            <a:ext cx="8064896" cy="369332"/>
          </a:xfrm>
          <a:prstGeom prst="rect">
            <a:avLst/>
          </a:prstGeom>
          <a:noFill/>
        </p:spPr>
        <p:txBody>
          <a:bodyPr wrap="square">
            <a:spAutoFit/>
          </a:bodyPr>
          <a:lstStyle/>
          <a:p>
            <a:pPr algn="l"/>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目的</a:t>
            </a:r>
            <a:r>
              <a:rPr lang="zh-CN" altLang="en-US"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a:t>
            </a:r>
            <a:r>
              <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HDR(High Dynamic Range)</a:t>
            </a:r>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r>
              <a:rPr lang="zh-CN" altLang="en-US"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映射为</a:t>
            </a:r>
            <a:r>
              <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LDR(Low Dynamic Range)</a:t>
            </a:r>
            <a:r>
              <a:rPr lang="zh-CN" altLang="e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endParaRPr lang="en" altLang="zh-CN" b="0" i="0"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6961B6FC-C6EC-2390-05E6-7A54AC9B8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806" y="1573287"/>
            <a:ext cx="5932388" cy="2954916"/>
          </a:xfrm>
          <a:prstGeom prst="rect">
            <a:avLst/>
          </a:prstGeom>
        </p:spPr>
      </p:pic>
      <p:sp>
        <p:nvSpPr>
          <p:cNvPr id="13" name="文本框 12">
            <a:extLst>
              <a:ext uri="{FF2B5EF4-FFF2-40B4-BE49-F238E27FC236}">
                <a16:creationId xmlns:a16="http://schemas.microsoft.com/office/drawing/2014/main" id="{CEA07668-9674-0695-FB98-9345F65F894E}"/>
              </a:ext>
            </a:extLst>
          </p:cNvPr>
          <p:cNvSpPr txBox="1"/>
          <p:nvPr/>
        </p:nvSpPr>
        <p:spPr>
          <a:xfrm>
            <a:off x="7086274" y="3138522"/>
            <a:ext cx="1569660" cy="369332"/>
          </a:xfrm>
          <a:prstGeom prst="rect">
            <a:avLst/>
          </a:prstGeom>
          <a:noFill/>
        </p:spPr>
        <p:txBody>
          <a:bodyPr wrap="none" rtlCol="0">
            <a:spAutoFit/>
          </a:bodyPr>
          <a:lstStyle/>
          <a:p>
            <a:r>
              <a:rPr kumimoji="1" lang="zh-CN" altLang="en-US" dirty="0"/>
              <a:t>预计算，存储</a:t>
            </a:r>
          </a:p>
        </p:txBody>
      </p:sp>
    </p:spTree>
    <p:extLst>
      <p:ext uri="{BB962C8B-B14F-4D97-AF65-F5344CB8AC3E}">
        <p14:creationId xmlns:p14="http://schemas.microsoft.com/office/powerpoint/2010/main" val="103765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A437EA-3B3B-3282-DB6B-6F1A7F978F86}"/>
              </a:ext>
            </a:extLst>
          </p:cNvPr>
          <p:cNvSpPr/>
          <p:nvPr/>
        </p:nvSpPr>
        <p:spPr>
          <a:xfrm>
            <a:off x="395536" y="194945"/>
            <a:ext cx="532859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：色彩增强</a:t>
            </a:r>
          </a:p>
        </p:txBody>
      </p:sp>
      <p:sp>
        <p:nvSpPr>
          <p:cNvPr id="3" name="灯片编号占位符 2">
            <a:extLst>
              <a:ext uri="{FF2B5EF4-FFF2-40B4-BE49-F238E27FC236}">
                <a16:creationId xmlns:a16="http://schemas.microsoft.com/office/drawing/2014/main" id="{DE36BD92-B80D-1822-7908-C314ABE43AF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17</a:t>
            </a:fld>
            <a:endParaRPr lang="zh-CN" altLang="en-US" dirty="0">
              <a:solidFill>
                <a:prstClr val="black">
                  <a:tint val="75000"/>
                </a:prstClr>
              </a:solidFill>
            </a:endParaRPr>
          </a:p>
        </p:txBody>
      </p:sp>
      <p:sp>
        <p:nvSpPr>
          <p:cNvPr id="7" name="文本框 6">
            <a:extLst>
              <a:ext uri="{FF2B5EF4-FFF2-40B4-BE49-F238E27FC236}">
                <a16:creationId xmlns:a16="http://schemas.microsoft.com/office/drawing/2014/main" id="{918A493D-B601-1DE1-6634-74DEBEF1B899}"/>
              </a:ext>
            </a:extLst>
          </p:cNvPr>
          <p:cNvSpPr txBox="1"/>
          <p:nvPr/>
        </p:nvSpPr>
        <p:spPr>
          <a:xfrm>
            <a:off x="2411760" y="4649241"/>
            <a:ext cx="4572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https://arxiv.org/pdf/2010.13412</a:t>
            </a:r>
          </a:p>
        </p:txBody>
      </p:sp>
      <p:pic>
        <p:nvPicPr>
          <p:cNvPr id="10" name="图片 9">
            <a:extLst>
              <a:ext uri="{FF2B5EF4-FFF2-40B4-BE49-F238E27FC236}">
                <a16:creationId xmlns:a16="http://schemas.microsoft.com/office/drawing/2014/main" id="{B57754ED-6BD6-1A40-F839-8C1457C0B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343" y="3042100"/>
            <a:ext cx="3651672" cy="1472080"/>
          </a:xfrm>
          <a:prstGeom prst="rect">
            <a:avLst/>
          </a:prstGeom>
        </p:spPr>
      </p:pic>
      <p:pic>
        <p:nvPicPr>
          <p:cNvPr id="12" name="图片 11">
            <a:extLst>
              <a:ext uri="{FF2B5EF4-FFF2-40B4-BE49-F238E27FC236}">
                <a16:creationId xmlns:a16="http://schemas.microsoft.com/office/drawing/2014/main" id="{F747BEC1-A876-2AE4-E6AD-39C2128AB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256991"/>
            <a:ext cx="3502183" cy="2650048"/>
          </a:xfrm>
          <a:prstGeom prst="rect">
            <a:avLst/>
          </a:prstGeom>
        </p:spPr>
      </p:pic>
      <p:pic>
        <p:nvPicPr>
          <p:cNvPr id="15" name="图片 14">
            <a:extLst>
              <a:ext uri="{FF2B5EF4-FFF2-40B4-BE49-F238E27FC236}">
                <a16:creationId xmlns:a16="http://schemas.microsoft.com/office/drawing/2014/main" id="{1F0E1F6E-84BA-926D-64FC-6F070D979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30" y="906254"/>
            <a:ext cx="4211960" cy="1556472"/>
          </a:xfrm>
          <a:prstGeom prst="rect">
            <a:avLst/>
          </a:prstGeom>
        </p:spPr>
      </p:pic>
      <p:pic>
        <p:nvPicPr>
          <p:cNvPr id="17" name="图片 16">
            <a:extLst>
              <a:ext uri="{FF2B5EF4-FFF2-40B4-BE49-F238E27FC236}">
                <a16:creationId xmlns:a16="http://schemas.microsoft.com/office/drawing/2014/main" id="{5970CA86-877A-827F-BF33-0F8AF94C0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819" y="2608862"/>
            <a:ext cx="3372317" cy="1885311"/>
          </a:xfrm>
          <a:prstGeom prst="rect">
            <a:avLst/>
          </a:prstGeom>
        </p:spPr>
      </p:pic>
    </p:spTree>
    <p:extLst>
      <p:ext uri="{BB962C8B-B14F-4D97-AF65-F5344CB8AC3E}">
        <p14:creationId xmlns:p14="http://schemas.microsoft.com/office/powerpoint/2010/main" val="375473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0A1C243F-DD0B-91FB-95DC-911FEECDAFE8}"/>
              </a:ext>
            </a:extLst>
          </p:cNvPr>
          <p:cNvSpPr>
            <a:spLocks noChangeArrowheads="1"/>
          </p:cNvSpPr>
          <p:nvPr/>
        </p:nvSpPr>
        <p:spPr bwMode="auto">
          <a:xfrm>
            <a:off x="3676272" y="432167"/>
            <a:ext cx="22101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3200">
                <a:latin typeface="宋体" panose="02010600030101010101" pitchFamily="2" charset="-122"/>
                <a:ea typeface="宋体" panose="02010600030101010101" pitchFamily="2" charset="-122"/>
              </a:rPr>
              <a:t>   </a:t>
            </a:r>
          </a:p>
        </p:txBody>
      </p:sp>
      <p:sp>
        <p:nvSpPr>
          <p:cNvPr id="227331" name="Text Box 3">
            <a:extLst>
              <a:ext uri="{FF2B5EF4-FFF2-40B4-BE49-F238E27FC236}">
                <a16:creationId xmlns:a16="http://schemas.microsoft.com/office/drawing/2014/main" id="{3CBC6A9A-ED53-F21E-4DAB-B9F9AA0F53F0}"/>
              </a:ext>
            </a:extLst>
          </p:cNvPr>
          <p:cNvSpPr txBox="1">
            <a:spLocks noChangeArrowheads="1"/>
          </p:cNvSpPr>
          <p:nvPr/>
        </p:nvSpPr>
        <p:spPr bwMode="auto">
          <a:xfrm>
            <a:off x="1483868" y="877661"/>
            <a:ext cx="2094788" cy="40011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已知</a:t>
            </a:r>
            <a:r>
              <a:rPr kumimoji="1"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m</a:t>
            </a:r>
            <a:r>
              <a:rPr kumimoji="1" lang="en-US" altLang="zh-CN" sz="2000" b="1"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000" b="1" dirty="0">
                <a:latin typeface="宋体" panose="02010600030101010101" pitchFamily="2" charset="-122"/>
                <a:ea typeface="宋体" panose="02010600030101010101" pitchFamily="2" charset="-122"/>
              </a:rPr>
              <a:t>个节点 </a:t>
            </a:r>
            <a:endParaRPr kumimoji="1" lang="zh-CN" altLang="en-US" sz="1600" b="1" dirty="0">
              <a:latin typeface="宋体" panose="02010600030101010101" pitchFamily="2" charset="-122"/>
              <a:ea typeface="宋体" panose="02010600030101010101" pitchFamily="2" charset="-122"/>
            </a:endParaRPr>
          </a:p>
        </p:txBody>
      </p:sp>
      <p:graphicFrame>
        <p:nvGraphicFramePr>
          <p:cNvPr id="227332" name="Object 4">
            <a:extLst>
              <a:ext uri="{FF2B5EF4-FFF2-40B4-BE49-F238E27FC236}">
                <a16:creationId xmlns:a16="http://schemas.microsoft.com/office/drawing/2014/main" id="{ED6A5E54-0064-BAF7-1604-85994D872D0B}"/>
              </a:ext>
            </a:extLst>
          </p:cNvPr>
          <p:cNvGraphicFramePr>
            <a:graphicFrameLocks noChangeAspect="1"/>
          </p:cNvGraphicFramePr>
          <p:nvPr/>
        </p:nvGraphicFramePr>
        <p:xfrm>
          <a:off x="3574188" y="894448"/>
          <a:ext cx="3938723" cy="382305"/>
        </p:xfrm>
        <a:graphic>
          <a:graphicData uri="http://schemas.openxmlformats.org/presentationml/2006/ole">
            <mc:AlternateContent xmlns:mc="http://schemas.openxmlformats.org/markup-compatibility/2006">
              <mc:Choice xmlns:v="urn:schemas-microsoft-com:vml" Requires="v">
                <p:oleObj spid="_x0000_s4169" name="Equation" r:id="rId4" imgW="2425680" imgH="241200" progId="Equation.DSMT4">
                  <p:embed/>
                </p:oleObj>
              </mc:Choice>
              <mc:Fallback>
                <p:oleObj name="Equation" r:id="rId4" imgW="2425680" imgH="241200" progId="Equation.DSMT4">
                  <p:embed/>
                  <p:pic>
                    <p:nvPicPr>
                      <p:cNvPr id="227332" name="Object 4">
                        <a:extLst>
                          <a:ext uri="{FF2B5EF4-FFF2-40B4-BE49-F238E27FC236}">
                            <a16:creationId xmlns:a16="http://schemas.microsoft.com/office/drawing/2014/main" id="{ED6A5E54-0064-BAF7-1604-85994D872D0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574188" y="894448"/>
                        <a:ext cx="3938723" cy="382305"/>
                      </a:xfrm>
                      <a:prstGeom prst="rect">
                        <a:avLst/>
                      </a:prstGeom>
                      <a:noFill/>
                      <a:ln>
                        <a:noFill/>
                      </a:ln>
                      <a:effectLst/>
                    </p:spPr>
                  </p:pic>
                </p:oleObj>
              </mc:Fallback>
            </mc:AlternateContent>
          </a:graphicData>
        </a:graphic>
      </p:graphicFrame>
      <p:grpSp>
        <p:nvGrpSpPr>
          <p:cNvPr id="227333" name="Group 5">
            <a:extLst>
              <a:ext uri="{FF2B5EF4-FFF2-40B4-BE49-F238E27FC236}">
                <a16:creationId xmlns:a16="http://schemas.microsoft.com/office/drawing/2014/main" id="{62AB439D-94DB-D63B-8146-A085FB591847}"/>
              </a:ext>
            </a:extLst>
          </p:cNvPr>
          <p:cNvGrpSpPr>
            <a:grpSpLocks/>
          </p:cNvGrpSpPr>
          <p:nvPr/>
        </p:nvGrpSpPr>
        <p:grpSpPr bwMode="auto">
          <a:xfrm>
            <a:off x="1483868" y="1385292"/>
            <a:ext cx="4015157" cy="433748"/>
            <a:chOff x="480" y="1518"/>
            <a:chExt cx="4360" cy="471"/>
          </a:xfrm>
        </p:grpSpPr>
        <p:sp>
          <p:nvSpPr>
            <p:cNvPr id="227334" name="Text Box 6">
              <a:extLst>
                <a:ext uri="{FF2B5EF4-FFF2-40B4-BE49-F238E27FC236}">
                  <a16:creationId xmlns:a16="http://schemas.microsoft.com/office/drawing/2014/main" id="{009549CB-7DA8-18F1-0B6A-E1DBA402F8E7}"/>
                </a:ext>
              </a:extLst>
            </p:cNvPr>
            <p:cNvSpPr txBox="1">
              <a:spLocks noChangeArrowheads="1"/>
            </p:cNvSpPr>
            <p:nvPr/>
          </p:nvSpPr>
          <p:spPr bwMode="auto">
            <a:xfrm>
              <a:off x="480" y="1518"/>
              <a:ext cx="1154" cy="45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其中</a:t>
              </a:r>
              <a:endParaRPr kumimoji="1" lang="zh-CN" altLang="en-US" sz="1600" b="1" dirty="0">
                <a:latin typeface="宋体" panose="02010600030101010101" pitchFamily="2" charset="-122"/>
                <a:ea typeface="宋体" panose="02010600030101010101" pitchFamily="2" charset="-122"/>
              </a:endParaRPr>
            </a:p>
          </p:txBody>
        </p:sp>
        <p:graphicFrame>
          <p:nvGraphicFramePr>
            <p:cNvPr id="227335" name="Object 7">
              <a:extLst>
                <a:ext uri="{FF2B5EF4-FFF2-40B4-BE49-F238E27FC236}">
                  <a16:creationId xmlns:a16="http://schemas.microsoft.com/office/drawing/2014/main" id="{2FEBFCDC-E279-C904-562E-02A4487327A1}"/>
                </a:ext>
              </a:extLst>
            </p:cNvPr>
            <p:cNvGraphicFramePr>
              <a:graphicFrameLocks noChangeAspect="1"/>
            </p:cNvGraphicFramePr>
            <p:nvPr/>
          </p:nvGraphicFramePr>
          <p:xfrm>
            <a:off x="1234" y="1529"/>
            <a:ext cx="766" cy="460"/>
          </p:xfrm>
          <a:graphic>
            <a:graphicData uri="http://schemas.openxmlformats.org/presentationml/2006/ole">
              <mc:AlternateContent xmlns:mc="http://schemas.openxmlformats.org/markup-compatibility/2006">
                <mc:Choice xmlns:v="urn:schemas-microsoft-com:vml" Requires="v">
                  <p:oleObj spid="_x0000_s4170" name="公式" r:id="rId6" imgW="393480" imgH="241200" progId="Equation.3">
                    <p:embed/>
                  </p:oleObj>
                </mc:Choice>
                <mc:Fallback>
                  <p:oleObj name="公式" r:id="rId6" imgW="393480" imgH="241200" progId="Equation.3">
                    <p:embed/>
                    <p:pic>
                      <p:nvPicPr>
                        <p:cNvPr id="227335" name="Object 7">
                          <a:extLst>
                            <a:ext uri="{FF2B5EF4-FFF2-40B4-BE49-F238E27FC236}">
                              <a16:creationId xmlns:a16="http://schemas.microsoft.com/office/drawing/2014/main" id="{2FEBFCDC-E279-C904-562E-02A4487327A1}"/>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1234" y="1529"/>
                          <a:ext cx="766" cy="46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36" name="Text Box 8">
              <a:extLst>
                <a:ext uri="{FF2B5EF4-FFF2-40B4-BE49-F238E27FC236}">
                  <a16:creationId xmlns:a16="http://schemas.microsoft.com/office/drawing/2014/main" id="{B946CCA2-49E6-4E22-0735-1FEEDB600BBE}"/>
                </a:ext>
              </a:extLst>
            </p:cNvPr>
            <p:cNvSpPr txBox="1">
              <a:spLocks noChangeArrowheads="1"/>
            </p:cNvSpPr>
            <p:nvPr/>
          </p:nvSpPr>
          <p:spPr bwMode="auto">
            <a:xfrm>
              <a:off x="2016" y="1518"/>
              <a:ext cx="2824" cy="45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互不相同，不妨设</a:t>
              </a:r>
            </a:p>
          </p:txBody>
        </p:sp>
      </p:grpSp>
      <p:graphicFrame>
        <p:nvGraphicFramePr>
          <p:cNvPr id="227337" name="Object 9">
            <a:extLst>
              <a:ext uri="{FF2B5EF4-FFF2-40B4-BE49-F238E27FC236}">
                <a16:creationId xmlns:a16="http://schemas.microsoft.com/office/drawing/2014/main" id="{7108C241-C286-D354-9B2F-FBA38A74A209}"/>
              </a:ext>
            </a:extLst>
          </p:cNvPr>
          <p:cNvGraphicFramePr>
            <a:graphicFrameLocks noChangeAspect="1"/>
          </p:cNvGraphicFramePr>
          <p:nvPr/>
        </p:nvGraphicFramePr>
        <p:xfrm>
          <a:off x="3007693" y="1930647"/>
          <a:ext cx="2878757" cy="419934"/>
        </p:xfrm>
        <a:graphic>
          <a:graphicData uri="http://schemas.openxmlformats.org/presentationml/2006/ole">
            <mc:AlternateContent xmlns:mc="http://schemas.openxmlformats.org/markup-compatibility/2006">
              <mc:Choice xmlns:v="urn:schemas-microsoft-com:vml" Requires="v">
                <p:oleObj spid="_x0000_s4171" name="公式" r:id="rId8" imgW="1600200" imgH="228600" progId="Equation.3">
                  <p:embed/>
                </p:oleObj>
              </mc:Choice>
              <mc:Fallback>
                <p:oleObj name="公式" r:id="rId8" imgW="1600200" imgH="228600" progId="Equation.3">
                  <p:embed/>
                  <p:pic>
                    <p:nvPicPr>
                      <p:cNvPr id="227337" name="Object 9">
                        <a:extLst>
                          <a:ext uri="{FF2B5EF4-FFF2-40B4-BE49-F238E27FC236}">
                            <a16:creationId xmlns:a16="http://schemas.microsoft.com/office/drawing/2014/main" id="{7108C241-C286-D354-9B2F-FBA38A74A209}"/>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007693" y="1930647"/>
                        <a:ext cx="2878757" cy="419934"/>
                      </a:xfrm>
                      <a:prstGeom prst="rect">
                        <a:avLst/>
                      </a:prstGeom>
                      <a:noFill/>
                      <a:ln>
                        <a:noFill/>
                      </a:ln>
                      <a:effectLst/>
                    </p:spPr>
                  </p:pic>
                </p:oleObj>
              </mc:Fallback>
            </mc:AlternateContent>
          </a:graphicData>
        </a:graphic>
      </p:graphicFrame>
      <p:graphicFrame>
        <p:nvGraphicFramePr>
          <p:cNvPr id="227338" name="Object 10">
            <a:extLst>
              <a:ext uri="{FF2B5EF4-FFF2-40B4-BE49-F238E27FC236}">
                <a16:creationId xmlns:a16="http://schemas.microsoft.com/office/drawing/2014/main" id="{A6E52103-1DDF-2F28-2CC5-288051CEC732}"/>
              </a:ext>
            </a:extLst>
          </p:cNvPr>
          <p:cNvGraphicFramePr>
            <a:graphicFrameLocks noChangeAspect="1"/>
          </p:cNvGraphicFramePr>
          <p:nvPr/>
        </p:nvGraphicFramePr>
        <p:xfrm>
          <a:off x="3006075" y="2502147"/>
          <a:ext cx="2873232" cy="419934"/>
        </p:xfrm>
        <a:graphic>
          <a:graphicData uri="http://schemas.openxmlformats.org/presentationml/2006/ole">
            <mc:AlternateContent xmlns:mc="http://schemas.openxmlformats.org/markup-compatibility/2006">
              <mc:Choice xmlns:v="urn:schemas-microsoft-com:vml" Requires="v">
                <p:oleObj spid="_x0000_s4172" name="公式" r:id="rId10" imgW="1574640" imgH="228600" progId="Equation.3">
                  <p:embed/>
                </p:oleObj>
              </mc:Choice>
              <mc:Fallback>
                <p:oleObj name="公式" r:id="rId10" imgW="1574640" imgH="228600" progId="Equation.3">
                  <p:embed/>
                  <p:pic>
                    <p:nvPicPr>
                      <p:cNvPr id="227338" name="Object 10">
                        <a:extLst>
                          <a:ext uri="{FF2B5EF4-FFF2-40B4-BE49-F238E27FC236}">
                            <a16:creationId xmlns:a16="http://schemas.microsoft.com/office/drawing/2014/main" id="{A6E52103-1DDF-2F28-2CC5-288051CEC732}"/>
                          </a:ext>
                        </a:extLst>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3006075" y="2502147"/>
                        <a:ext cx="2873232" cy="419934"/>
                      </a:xfrm>
                      <a:prstGeom prst="rect">
                        <a:avLst/>
                      </a:prstGeom>
                      <a:noFill/>
                      <a:ln>
                        <a:noFill/>
                      </a:ln>
                      <a:effectLst/>
                    </p:spPr>
                  </p:pic>
                </p:oleObj>
              </mc:Fallback>
            </mc:AlternateContent>
          </a:graphicData>
        </a:graphic>
      </p:graphicFrame>
      <p:grpSp>
        <p:nvGrpSpPr>
          <p:cNvPr id="227339" name="Group 11">
            <a:extLst>
              <a:ext uri="{FF2B5EF4-FFF2-40B4-BE49-F238E27FC236}">
                <a16:creationId xmlns:a16="http://schemas.microsoft.com/office/drawing/2014/main" id="{DF3CB428-F4F4-AA5A-0975-F7313153AB0A}"/>
              </a:ext>
            </a:extLst>
          </p:cNvPr>
          <p:cNvGrpSpPr>
            <a:grpSpLocks/>
          </p:cNvGrpSpPr>
          <p:nvPr/>
        </p:nvGrpSpPr>
        <p:grpSpPr bwMode="auto">
          <a:xfrm>
            <a:off x="1331640" y="3003798"/>
            <a:ext cx="6372510" cy="427302"/>
            <a:chOff x="-444" y="886"/>
            <a:chExt cx="6739" cy="464"/>
          </a:xfrm>
        </p:grpSpPr>
        <p:sp>
          <p:nvSpPr>
            <p:cNvPr id="227340" name="Text Box 12">
              <a:extLst>
                <a:ext uri="{FF2B5EF4-FFF2-40B4-BE49-F238E27FC236}">
                  <a16:creationId xmlns:a16="http://schemas.microsoft.com/office/drawing/2014/main" id="{36BE1732-0443-CFB3-03CC-767D15F0528B}"/>
                </a:ext>
              </a:extLst>
            </p:cNvPr>
            <p:cNvSpPr txBox="1">
              <a:spLocks noChangeArrowheads="1"/>
            </p:cNvSpPr>
            <p:nvPr/>
          </p:nvSpPr>
          <p:spPr bwMode="auto">
            <a:xfrm>
              <a:off x="-444" y="886"/>
              <a:ext cx="2991"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sz="2000" b="1" dirty="0">
                  <a:latin typeface="宋体" panose="02010600030101010101" pitchFamily="2" charset="-122"/>
                  <a:ea typeface="宋体" panose="02010600030101010101" pitchFamily="2" charset="-122"/>
                </a:rPr>
                <a:t> </a:t>
              </a:r>
              <a:r>
                <a:rPr kumimoji="1" lang="zh-CN" altLang="en-US" sz="2000" b="1" dirty="0">
                  <a:latin typeface="宋体" panose="02010600030101010101" pitchFamily="2" charset="-122"/>
                  <a:ea typeface="宋体" panose="02010600030101010101" pitchFamily="2" charset="-122"/>
                </a:rPr>
                <a:t>构造一个二元函数</a:t>
              </a:r>
              <a:endParaRPr kumimoji="1" lang="zh-CN" altLang="en-US" sz="1600" b="1" dirty="0">
                <a:latin typeface="宋体" panose="02010600030101010101" pitchFamily="2" charset="-122"/>
                <a:ea typeface="宋体" panose="02010600030101010101" pitchFamily="2" charset="-122"/>
              </a:endParaRPr>
            </a:p>
          </p:txBody>
        </p:sp>
        <p:graphicFrame>
          <p:nvGraphicFramePr>
            <p:cNvPr id="227341" name="Object 13">
              <a:extLst>
                <a:ext uri="{FF2B5EF4-FFF2-40B4-BE49-F238E27FC236}">
                  <a16:creationId xmlns:a16="http://schemas.microsoft.com/office/drawing/2014/main" id="{315B61B6-DF49-4DB4-3BEE-7EEA1B8C9997}"/>
                </a:ext>
              </a:extLst>
            </p:cNvPr>
            <p:cNvGraphicFramePr>
              <a:graphicFrameLocks noChangeAspect="1"/>
            </p:cNvGraphicFramePr>
            <p:nvPr/>
          </p:nvGraphicFramePr>
          <p:xfrm>
            <a:off x="2051" y="949"/>
            <a:ext cx="1351" cy="351"/>
          </p:xfrm>
          <a:graphic>
            <a:graphicData uri="http://schemas.openxmlformats.org/presentationml/2006/ole">
              <mc:AlternateContent xmlns:mc="http://schemas.openxmlformats.org/markup-compatibility/2006">
                <mc:Choice xmlns:v="urn:schemas-microsoft-com:vml" Requires="v">
                  <p:oleObj spid="_x0000_s4173" name="公式" r:id="rId12" imgW="787320" imgH="203040" progId="Equation.3">
                    <p:embed/>
                  </p:oleObj>
                </mc:Choice>
                <mc:Fallback>
                  <p:oleObj name="公式" r:id="rId12" imgW="787320" imgH="203040" progId="Equation.3">
                    <p:embed/>
                    <p:pic>
                      <p:nvPicPr>
                        <p:cNvPr id="227341" name="Object 13">
                          <a:extLst>
                            <a:ext uri="{FF2B5EF4-FFF2-40B4-BE49-F238E27FC236}">
                              <a16:creationId xmlns:a16="http://schemas.microsoft.com/office/drawing/2014/main" id="{315B61B6-DF49-4DB4-3BEE-7EEA1B8C9997}"/>
                            </a:ext>
                          </a:extLst>
                        </p:cNvPr>
                        <p:cNvPicPr>
                          <a:picLocks noChangeAspect="1" noChangeArrowheads="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2051" y="949"/>
                          <a:ext cx="1351"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42" name="Text Box 14">
              <a:extLst>
                <a:ext uri="{FF2B5EF4-FFF2-40B4-BE49-F238E27FC236}">
                  <a16:creationId xmlns:a16="http://schemas.microsoft.com/office/drawing/2014/main" id="{B9DC86FC-FB91-FAF0-B79F-D4E81172F4D0}"/>
                </a:ext>
              </a:extLst>
            </p:cNvPr>
            <p:cNvSpPr txBox="1">
              <a:spLocks noChangeArrowheads="1"/>
            </p:cNvSpPr>
            <p:nvPr/>
          </p:nvSpPr>
          <p:spPr bwMode="auto">
            <a:xfrm>
              <a:off x="3402" y="899"/>
              <a:ext cx="2893"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通过全部已知节点</a:t>
              </a:r>
              <a:r>
                <a:rPr kumimoji="1" lang="en-US" altLang="zh-CN" sz="2000" b="1" dirty="0">
                  <a:latin typeface="宋体" panose="02010600030101010101" pitchFamily="2" charset="-122"/>
                  <a:ea typeface="宋体" panose="02010600030101010101" pitchFamily="2" charset="-122"/>
                </a:rPr>
                <a:t>,</a:t>
              </a:r>
              <a:r>
                <a:rPr kumimoji="1" lang="zh-CN" altLang="en-US" sz="2000" b="1" dirty="0">
                  <a:latin typeface="宋体" panose="02010600030101010101" pitchFamily="2" charset="-122"/>
                  <a:ea typeface="宋体" panose="02010600030101010101" pitchFamily="2" charset="-122"/>
                </a:rPr>
                <a:t>即</a:t>
              </a:r>
              <a:endParaRPr kumimoji="1" lang="zh-CN" altLang="en-US" sz="1600" b="1" dirty="0">
                <a:latin typeface="宋体" panose="02010600030101010101" pitchFamily="2" charset="-122"/>
                <a:ea typeface="宋体" panose="02010600030101010101" pitchFamily="2" charset="-122"/>
              </a:endParaRPr>
            </a:p>
          </p:txBody>
        </p:sp>
      </p:grpSp>
      <p:grpSp>
        <p:nvGrpSpPr>
          <p:cNvPr id="227343" name="Group 15">
            <a:extLst>
              <a:ext uri="{FF2B5EF4-FFF2-40B4-BE49-F238E27FC236}">
                <a16:creationId xmlns:a16="http://schemas.microsoft.com/office/drawing/2014/main" id="{16026591-27C0-9118-EBEC-B370041B9F1A}"/>
              </a:ext>
            </a:extLst>
          </p:cNvPr>
          <p:cNvGrpSpPr>
            <a:grpSpLocks/>
          </p:cNvGrpSpPr>
          <p:nvPr/>
        </p:nvGrpSpPr>
        <p:grpSpPr bwMode="auto">
          <a:xfrm>
            <a:off x="1897139" y="4210579"/>
            <a:ext cx="4865156" cy="449403"/>
            <a:chOff x="163" y="3431"/>
            <a:chExt cx="5283" cy="488"/>
          </a:xfrm>
        </p:grpSpPr>
        <p:sp>
          <p:nvSpPr>
            <p:cNvPr id="227344" name="Text Box 16">
              <a:extLst>
                <a:ext uri="{FF2B5EF4-FFF2-40B4-BE49-F238E27FC236}">
                  <a16:creationId xmlns:a16="http://schemas.microsoft.com/office/drawing/2014/main" id="{4E98A341-90A1-74C3-FBB0-0E7E58911E37}"/>
                </a:ext>
              </a:extLst>
            </p:cNvPr>
            <p:cNvSpPr txBox="1">
              <a:spLocks noChangeArrowheads="1"/>
            </p:cNvSpPr>
            <p:nvPr/>
          </p:nvSpPr>
          <p:spPr bwMode="auto">
            <a:xfrm>
              <a:off x="163" y="3468"/>
              <a:ext cx="824"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再用</a:t>
              </a:r>
              <a:endParaRPr kumimoji="1" lang="zh-CN" altLang="en-US" sz="1600" b="1" dirty="0">
                <a:latin typeface="宋体" panose="02010600030101010101" pitchFamily="2" charset="-122"/>
                <a:ea typeface="宋体" panose="02010600030101010101" pitchFamily="2" charset="-122"/>
              </a:endParaRPr>
            </a:p>
          </p:txBody>
        </p:sp>
        <p:graphicFrame>
          <p:nvGraphicFramePr>
            <p:cNvPr id="227345" name="Object 17">
              <a:extLst>
                <a:ext uri="{FF2B5EF4-FFF2-40B4-BE49-F238E27FC236}">
                  <a16:creationId xmlns:a16="http://schemas.microsoft.com/office/drawing/2014/main" id="{0C3B2CED-BC2B-06D4-2087-1DBE9EDE9503}"/>
                </a:ext>
              </a:extLst>
            </p:cNvPr>
            <p:cNvGraphicFramePr>
              <a:graphicFrameLocks noChangeAspect="1"/>
            </p:cNvGraphicFramePr>
            <p:nvPr/>
          </p:nvGraphicFramePr>
          <p:xfrm>
            <a:off x="870" y="3494"/>
            <a:ext cx="824" cy="400"/>
          </p:xfrm>
          <a:graphic>
            <a:graphicData uri="http://schemas.openxmlformats.org/presentationml/2006/ole">
              <mc:AlternateContent xmlns:mc="http://schemas.openxmlformats.org/markup-compatibility/2006">
                <mc:Choice xmlns:v="urn:schemas-microsoft-com:vml" Requires="v">
                  <p:oleObj spid="_x0000_s4174" name="公式" r:id="rId14" imgW="520560" imgH="203040" progId="Equation.3">
                    <p:embed/>
                  </p:oleObj>
                </mc:Choice>
                <mc:Fallback>
                  <p:oleObj name="公式" r:id="rId14" imgW="520560" imgH="203040" progId="Equation.3">
                    <p:embed/>
                    <p:pic>
                      <p:nvPicPr>
                        <p:cNvPr id="227345" name="Object 17">
                          <a:extLst>
                            <a:ext uri="{FF2B5EF4-FFF2-40B4-BE49-F238E27FC236}">
                              <a16:creationId xmlns:a16="http://schemas.microsoft.com/office/drawing/2014/main" id="{0C3B2CED-BC2B-06D4-2087-1DBE9EDE9503}"/>
                            </a:ext>
                          </a:extLst>
                        </p:cNvPr>
                        <p:cNvPicPr>
                          <a:picLocks noChangeAspect="1" noChangeArrowheads="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870" y="3494"/>
                          <a:ext cx="824"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7346" name="Text Box 18">
              <a:extLst>
                <a:ext uri="{FF2B5EF4-FFF2-40B4-BE49-F238E27FC236}">
                  <a16:creationId xmlns:a16="http://schemas.microsoft.com/office/drawing/2014/main" id="{0FB48CDE-5846-DE28-699D-A56E0229C116}"/>
                </a:ext>
              </a:extLst>
            </p:cNvPr>
            <p:cNvSpPr txBox="1">
              <a:spLocks noChangeArrowheads="1"/>
            </p:cNvSpPr>
            <p:nvPr/>
          </p:nvSpPr>
          <p:spPr bwMode="auto">
            <a:xfrm>
              <a:off x="1587" y="3453"/>
              <a:ext cx="2033"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000" b="1" dirty="0">
                  <a:latin typeface="宋体" panose="02010600030101010101" pitchFamily="2" charset="-122"/>
                  <a:ea typeface="宋体" panose="02010600030101010101" pitchFamily="2" charset="-122"/>
                </a:rPr>
                <a:t>计算插值，即</a:t>
              </a:r>
            </a:p>
          </p:txBody>
        </p:sp>
        <p:graphicFrame>
          <p:nvGraphicFramePr>
            <p:cNvPr id="227347" name="Object 19">
              <a:extLst>
                <a:ext uri="{FF2B5EF4-FFF2-40B4-BE49-F238E27FC236}">
                  <a16:creationId xmlns:a16="http://schemas.microsoft.com/office/drawing/2014/main" id="{4F6743BF-C0E5-BE01-9FE3-CAE7BC89A13E}"/>
                </a:ext>
              </a:extLst>
            </p:cNvPr>
            <p:cNvGraphicFramePr>
              <a:graphicFrameLocks noChangeAspect="1"/>
            </p:cNvGraphicFramePr>
            <p:nvPr/>
          </p:nvGraphicFramePr>
          <p:xfrm>
            <a:off x="3478" y="3431"/>
            <a:ext cx="1968" cy="449"/>
          </p:xfrm>
          <a:graphic>
            <a:graphicData uri="http://schemas.openxmlformats.org/presentationml/2006/ole">
              <mc:AlternateContent xmlns:mc="http://schemas.openxmlformats.org/markup-compatibility/2006">
                <mc:Choice xmlns:v="urn:schemas-microsoft-com:vml" Requires="v">
                  <p:oleObj spid="_x0000_s4175" name="公式" r:id="rId16" imgW="1002960" imgH="228600" progId="Equation.3">
                    <p:embed/>
                  </p:oleObj>
                </mc:Choice>
                <mc:Fallback>
                  <p:oleObj name="公式" r:id="rId16" imgW="1002960" imgH="228600" progId="Equation.3">
                    <p:embed/>
                    <p:pic>
                      <p:nvPicPr>
                        <p:cNvPr id="227347" name="Object 19">
                          <a:extLst>
                            <a:ext uri="{FF2B5EF4-FFF2-40B4-BE49-F238E27FC236}">
                              <a16:creationId xmlns:a16="http://schemas.microsoft.com/office/drawing/2014/main" id="{4F6743BF-C0E5-BE01-9FE3-CAE7BC89A13E}"/>
                            </a:ext>
                          </a:extLst>
                        </p:cNvPr>
                        <p:cNvPicPr>
                          <a:picLocks noChangeAspect="1" noChangeArrowheads="1"/>
                        </p:cNvPicPr>
                        <p:nvPr/>
                      </p:nvPicPr>
                      <p:blipFill>
                        <a:blip r:embed="rId17">
                          <a:grayscl/>
                          <a:extLst>
                            <a:ext uri="{28A0092B-C50C-407E-A947-70E740481C1C}">
                              <a14:useLocalDpi xmlns:a14="http://schemas.microsoft.com/office/drawing/2010/main" val="0"/>
                            </a:ext>
                          </a:extLst>
                        </a:blip>
                        <a:srcRect/>
                        <a:stretch>
                          <a:fillRect/>
                        </a:stretch>
                      </p:blipFill>
                      <p:spPr bwMode="auto">
                        <a:xfrm>
                          <a:off x="3478" y="3431"/>
                          <a:ext cx="1968"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7348" name="Object 20">
            <a:extLst>
              <a:ext uri="{FF2B5EF4-FFF2-40B4-BE49-F238E27FC236}">
                <a16:creationId xmlns:a16="http://schemas.microsoft.com/office/drawing/2014/main" id="{E52DEB73-CD67-E6FA-60DB-03B95673FDF5}"/>
              </a:ext>
            </a:extLst>
          </p:cNvPr>
          <p:cNvGraphicFramePr>
            <a:graphicFrameLocks noChangeAspect="1"/>
          </p:cNvGraphicFramePr>
          <p:nvPr/>
        </p:nvGraphicFramePr>
        <p:xfrm>
          <a:off x="2178232" y="3599297"/>
          <a:ext cx="5003689" cy="444500"/>
        </p:xfrm>
        <a:graphic>
          <a:graphicData uri="http://schemas.openxmlformats.org/presentationml/2006/ole">
            <mc:AlternateContent xmlns:mc="http://schemas.openxmlformats.org/markup-compatibility/2006">
              <mc:Choice xmlns:v="urn:schemas-microsoft-com:vml" Requires="v">
                <p:oleObj spid="_x0000_s4176" name="Equation" r:id="rId18" imgW="2400120" imgH="241200" progId="Equation.DSMT4">
                  <p:embed/>
                </p:oleObj>
              </mc:Choice>
              <mc:Fallback>
                <p:oleObj name="Equation" r:id="rId18" imgW="2400120" imgH="241200" progId="Equation.DSMT4">
                  <p:embed/>
                  <p:pic>
                    <p:nvPicPr>
                      <p:cNvPr id="227348" name="Object 20">
                        <a:extLst>
                          <a:ext uri="{FF2B5EF4-FFF2-40B4-BE49-F238E27FC236}">
                            <a16:creationId xmlns:a16="http://schemas.microsoft.com/office/drawing/2014/main" id="{E52DEB73-CD67-E6FA-60DB-03B95673FDF5}"/>
                          </a:ext>
                        </a:extLst>
                      </p:cNvPr>
                      <p:cNvPicPr>
                        <a:picLocks noChangeAspect="1" noChangeArrowheads="1"/>
                      </p:cNvPicPr>
                      <p:nvPr/>
                    </p:nvPicPr>
                    <p:blipFill>
                      <a:blip r:embed="rId19">
                        <a:grayscl/>
                      </a:blip>
                      <a:srcRect/>
                      <a:stretch>
                        <a:fillRect/>
                      </a:stretch>
                    </p:blipFill>
                    <p:spPr bwMode="auto">
                      <a:xfrm>
                        <a:off x="2178232" y="3599297"/>
                        <a:ext cx="5003689" cy="444500"/>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A56346DC-38DA-7F71-8FBD-C5542391CAC5}"/>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F03AA0CA-A851-71A9-11A8-A888E9CBD57E}"/>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18</a:t>
            </a:fld>
            <a:endParaRPr lang="zh-CN" altLang="en-US" dirty="0">
              <a:solidFill>
                <a:prstClr val="black">
                  <a:tint val="75000"/>
                </a:prstClr>
              </a:solidFill>
            </a:endParaRPr>
          </a:p>
        </p:txBody>
      </p:sp>
    </p:spTree>
    <p:extLst>
      <p:ext uri="{BB962C8B-B14F-4D97-AF65-F5344CB8AC3E}">
        <p14:creationId xmlns:p14="http://schemas.microsoft.com/office/powerpoint/2010/main" val="180082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307" name="Group 3">
            <a:extLst>
              <a:ext uri="{FF2B5EF4-FFF2-40B4-BE49-F238E27FC236}">
                <a16:creationId xmlns:a16="http://schemas.microsoft.com/office/drawing/2014/main" id="{C83DA9FF-6E68-84A5-37AA-2BD1BA9CE5A7}"/>
              </a:ext>
            </a:extLst>
          </p:cNvPr>
          <p:cNvGrpSpPr>
            <a:grpSpLocks/>
          </p:cNvGrpSpPr>
          <p:nvPr/>
        </p:nvGrpSpPr>
        <p:grpSpPr bwMode="auto">
          <a:xfrm>
            <a:off x="3940100" y="1543050"/>
            <a:ext cx="4880372" cy="3239413"/>
            <a:chOff x="845" y="755"/>
            <a:chExt cx="4622" cy="3375"/>
          </a:xfrm>
        </p:grpSpPr>
        <p:grpSp>
          <p:nvGrpSpPr>
            <p:cNvPr id="226308" name="Group 4">
              <a:extLst>
                <a:ext uri="{FF2B5EF4-FFF2-40B4-BE49-F238E27FC236}">
                  <a16:creationId xmlns:a16="http://schemas.microsoft.com/office/drawing/2014/main" id="{78D8E996-45D8-41A9-660E-0782D075F405}"/>
                </a:ext>
              </a:extLst>
            </p:cNvPr>
            <p:cNvGrpSpPr>
              <a:grpSpLocks/>
            </p:cNvGrpSpPr>
            <p:nvPr/>
          </p:nvGrpSpPr>
          <p:grpSpPr bwMode="auto">
            <a:xfrm>
              <a:off x="845" y="755"/>
              <a:ext cx="4622" cy="3285"/>
              <a:chOff x="845" y="755"/>
              <a:chExt cx="4622" cy="3285"/>
            </a:xfrm>
          </p:grpSpPr>
          <p:sp>
            <p:nvSpPr>
              <p:cNvPr id="226309" name="Line 5">
                <a:extLst>
                  <a:ext uri="{FF2B5EF4-FFF2-40B4-BE49-F238E27FC236}">
                    <a16:creationId xmlns:a16="http://schemas.microsoft.com/office/drawing/2014/main" id="{D99938E3-C26F-2991-A644-9902BB810AE8}"/>
                  </a:ext>
                </a:extLst>
              </p:cNvPr>
              <p:cNvSpPr>
                <a:spLocks noChangeShapeType="1"/>
              </p:cNvSpPr>
              <p:nvPr/>
            </p:nvSpPr>
            <p:spPr bwMode="auto">
              <a:xfrm>
                <a:off x="845" y="3711"/>
                <a:ext cx="4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10" name="Line 6">
                <a:extLst>
                  <a:ext uri="{FF2B5EF4-FFF2-40B4-BE49-F238E27FC236}">
                    <a16:creationId xmlns:a16="http://schemas.microsoft.com/office/drawing/2014/main" id="{11BAA075-0FA0-470C-744D-D90526B34183}"/>
                  </a:ext>
                </a:extLst>
              </p:cNvPr>
              <p:cNvSpPr>
                <a:spLocks noChangeShapeType="1"/>
              </p:cNvSpPr>
              <p:nvPr/>
            </p:nvSpPr>
            <p:spPr bwMode="auto">
              <a:xfrm>
                <a:off x="1122" y="844"/>
                <a:ext cx="0" cy="314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11" name="Text Box 7">
                <a:extLst>
                  <a:ext uri="{FF2B5EF4-FFF2-40B4-BE49-F238E27FC236}">
                    <a16:creationId xmlns:a16="http://schemas.microsoft.com/office/drawing/2014/main" id="{77BBC3EE-EF84-BCB2-1353-08C355959290}"/>
                  </a:ext>
                </a:extLst>
              </p:cNvPr>
              <p:cNvSpPr txBox="1">
                <a:spLocks noChangeArrowheads="1"/>
              </p:cNvSpPr>
              <p:nvPr/>
            </p:nvSpPr>
            <p:spPr bwMode="auto">
              <a:xfrm>
                <a:off x="1423" y="1422"/>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12" name="Text Box 8">
                <a:extLst>
                  <a:ext uri="{FF2B5EF4-FFF2-40B4-BE49-F238E27FC236}">
                    <a16:creationId xmlns:a16="http://schemas.microsoft.com/office/drawing/2014/main" id="{915BAAE2-058F-7574-03F8-07ED1A95C5F0}"/>
                  </a:ext>
                </a:extLst>
              </p:cNvPr>
              <p:cNvSpPr txBox="1">
                <a:spLocks noChangeArrowheads="1"/>
              </p:cNvSpPr>
              <p:nvPr/>
            </p:nvSpPr>
            <p:spPr bwMode="auto">
              <a:xfrm>
                <a:off x="2101" y="1411"/>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13" name="Text Box 9">
                <a:extLst>
                  <a:ext uri="{FF2B5EF4-FFF2-40B4-BE49-F238E27FC236}">
                    <a16:creationId xmlns:a16="http://schemas.microsoft.com/office/drawing/2014/main" id="{B90470CF-ACB7-C117-6BB2-7BB8604FEEE6}"/>
                  </a:ext>
                </a:extLst>
              </p:cNvPr>
              <p:cNvSpPr txBox="1">
                <a:spLocks noChangeArrowheads="1"/>
              </p:cNvSpPr>
              <p:nvPr/>
            </p:nvSpPr>
            <p:spPr bwMode="auto">
              <a:xfrm>
                <a:off x="2834" y="2012"/>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14" name="Text Box 10">
                <a:extLst>
                  <a:ext uri="{FF2B5EF4-FFF2-40B4-BE49-F238E27FC236}">
                    <a16:creationId xmlns:a16="http://schemas.microsoft.com/office/drawing/2014/main" id="{1E006C78-3778-A67D-674C-76E6D462A05D}"/>
                  </a:ext>
                </a:extLst>
              </p:cNvPr>
              <p:cNvSpPr txBox="1">
                <a:spLocks noChangeArrowheads="1"/>
              </p:cNvSpPr>
              <p:nvPr/>
            </p:nvSpPr>
            <p:spPr bwMode="auto">
              <a:xfrm>
                <a:off x="3490" y="1412"/>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15" name="Text Box 11">
                <a:extLst>
                  <a:ext uri="{FF2B5EF4-FFF2-40B4-BE49-F238E27FC236}">
                    <a16:creationId xmlns:a16="http://schemas.microsoft.com/office/drawing/2014/main" id="{07398E28-DAB9-7734-E9FA-617494DEABBA}"/>
                  </a:ext>
                </a:extLst>
              </p:cNvPr>
              <p:cNvSpPr txBox="1">
                <a:spLocks noChangeArrowheads="1"/>
              </p:cNvSpPr>
              <p:nvPr/>
            </p:nvSpPr>
            <p:spPr bwMode="auto">
              <a:xfrm>
                <a:off x="4068" y="1412"/>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16" name="Line 12">
                <a:extLst>
                  <a:ext uri="{FF2B5EF4-FFF2-40B4-BE49-F238E27FC236}">
                    <a16:creationId xmlns:a16="http://schemas.microsoft.com/office/drawing/2014/main" id="{7C5EB8C1-7C46-7B57-AF93-D374EE4536ED}"/>
                  </a:ext>
                </a:extLst>
              </p:cNvPr>
              <p:cNvSpPr>
                <a:spLocks noChangeShapeType="1"/>
              </p:cNvSpPr>
              <p:nvPr/>
            </p:nvSpPr>
            <p:spPr bwMode="auto">
              <a:xfrm>
                <a:off x="1289" y="1578"/>
                <a:ext cx="3312"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17" name="Line 13">
                <a:extLst>
                  <a:ext uri="{FF2B5EF4-FFF2-40B4-BE49-F238E27FC236}">
                    <a16:creationId xmlns:a16="http://schemas.microsoft.com/office/drawing/2014/main" id="{F33C6BD0-F1F6-A836-9549-20AF99E6A933}"/>
                  </a:ext>
                </a:extLst>
              </p:cNvPr>
              <p:cNvSpPr>
                <a:spLocks noChangeShapeType="1"/>
              </p:cNvSpPr>
              <p:nvPr/>
            </p:nvSpPr>
            <p:spPr bwMode="auto">
              <a:xfrm>
                <a:off x="1522" y="922"/>
                <a:ext cx="0" cy="262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18" name="Line 14">
                <a:extLst>
                  <a:ext uri="{FF2B5EF4-FFF2-40B4-BE49-F238E27FC236}">
                    <a16:creationId xmlns:a16="http://schemas.microsoft.com/office/drawing/2014/main" id="{AFBD9BF9-2938-2D5D-D25E-D8F0DF7A9ABA}"/>
                  </a:ext>
                </a:extLst>
              </p:cNvPr>
              <p:cNvSpPr>
                <a:spLocks noChangeShapeType="1"/>
              </p:cNvSpPr>
              <p:nvPr/>
            </p:nvSpPr>
            <p:spPr bwMode="auto">
              <a:xfrm>
                <a:off x="2200" y="911"/>
                <a:ext cx="0" cy="262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19" name="Line 15">
                <a:extLst>
                  <a:ext uri="{FF2B5EF4-FFF2-40B4-BE49-F238E27FC236}">
                    <a16:creationId xmlns:a16="http://schemas.microsoft.com/office/drawing/2014/main" id="{1083A3D1-F885-F9A6-1A20-AF14BA402890}"/>
                  </a:ext>
                </a:extLst>
              </p:cNvPr>
              <p:cNvSpPr>
                <a:spLocks noChangeShapeType="1"/>
              </p:cNvSpPr>
              <p:nvPr/>
            </p:nvSpPr>
            <p:spPr bwMode="auto">
              <a:xfrm>
                <a:off x="2934" y="934"/>
                <a:ext cx="0" cy="262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20" name="Line 16">
                <a:extLst>
                  <a:ext uri="{FF2B5EF4-FFF2-40B4-BE49-F238E27FC236}">
                    <a16:creationId xmlns:a16="http://schemas.microsoft.com/office/drawing/2014/main" id="{D71FFC92-A2BC-D16F-79D7-3CCAA473C6CE}"/>
                  </a:ext>
                </a:extLst>
              </p:cNvPr>
              <p:cNvSpPr>
                <a:spLocks noChangeShapeType="1"/>
              </p:cNvSpPr>
              <p:nvPr/>
            </p:nvSpPr>
            <p:spPr bwMode="auto">
              <a:xfrm>
                <a:off x="3589" y="934"/>
                <a:ext cx="0" cy="262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21" name="Line 17">
                <a:extLst>
                  <a:ext uri="{FF2B5EF4-FFF2-40B4-BE49-F238E27FC236}">
                    <a16:creationId xmlns:a16="http://schemas.microsoft.com/office/drawing/2014/main" id="{2BCE5B32-D7F8-8C91-D1B4-C772A5136B93}"/>
                  </a:ext>
                </a:extLst>
              </p:cNvPr>
              <p:cNvSpPr>
                <a:spLocks noChangeShapeType="1"/>
              </p:cNvSpPr>
              <p:nvPr/>
            </p:nvSpPr>
            <p:spPr bwMode="auto">
              <a:xfrm>
                <a:off x="4167" y="933"/>
                <a:ext cx="0" cy="262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22" name="Text Box 18">
                <a:extLst>
                  <a:ext uri="{FF2B5EF4-FFF2-40B4-BE49-F238E27FC236}">
                    <a16:creationId xmlns:a16="http://schemas.microsoft.com/office/drawing/2014/main" id="{277CE3A2-1792-FDC9-B42F-786AAB4AE6D2}"/>
                  </a:ext>
                </a:extLst>
              </p:cNvPr>
              <p:cNvSpPr txBox="1">
                <a:spLocks noChangeArrowheads="1"/>
              </p:cNvSpPr>
              <p:nvPr/>
            </p:nvSpPr>
            <p:spPr bwMode="auto">
              <a:xfrm>
                <a:off x="2834" y="1424"/>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3" name="Text Box 19">
                <a:extLst>
                  <a:ext uri="{FF2B5EF4-FFF2-40B4-BE49-F238E27FC236}">
                    <a16:creationId xmlns:a16="http://schemas.microsoft.com/office/drawing/2014/main" id="{F33F4A99-3371-F9CF-8D05-80C60D94A656}"/>
                  </a:ext>
                </a:extLst>
              </p:cNvPr>
              <p:cNvSpPr txBox="1">
                <a:spLocks noChangeArrowheads="1"/>
              </p:cNvSpPr>
              <p:nvPr/>
            </p:nvSpPr>
            <p:spPr bwMode="auto">
              <a:xfrm>
                <a:off x="3488" y="2002"/>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4" name="Text Box 20">
                <a:extLst>
                  <a:ext uri="{FF2B5EF4-FFF2-40B4-BE49-F238E27FC236}">
                    <a16:creationId xmlns:a16="http://schemas.microsoft.com/office/drawing/2014/main" id="{AC03D54D-9619-9AA1-78D2-9A5CBE164EB3}"/>
                  </a:ext>
                </a:extLst>
              </p:cNvPr>
              <p:cNvSpPr txBox="1">
                <a:spLocks noChangeArrowheads="1"/>
              </p:cNvSpPr>
              <p:nvPr/>
            </p:nvSpPr>
            <p:spPr bwMode="auto">
              <a:xfrm>
                <a:off x="4066" y="2000"/>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5" name="Text Box 21">
                <a:extLst>
                  <a:ext uri="{FF2B5EF4-FFF2-40B4-BE49-F238E27FC236}">
                    <a16:creationId xmlns:a16="http://schemas.microsoft.com/office/drawing/2014/main" id="{6CEFE9D2-9E1A-106C-99B0-24C975374C70}"/>
                  </a:ext>
                </a:extLst>
              </p:cNvPr>
              <p:cNvSpPr txBox="1">
                <a:spLocks noChangeArrowheads="1"/>
              </p:cNvSpPr>
              <p:nvPr/>
            </p:nvSpPr>
            <p:spPr bwMode="auto">
              <a:xfrm>
                <a:off x="2101" y="2000"/>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6" name="Text Box 22">
                <a:extLst>
                  <a:ext uri="{FF2B5EF4-FFF2-40B4-BE49-F238E27FC236}">
                    <a16:creationId xmlns:a16="http://schemas.microsoft.com/office/drawing/2014/main" id="{7ADE54E5-3B5E-5110-8DE5-ECAD84BBA560}"/>
                  </a:ext>
                </a:extLst>
              </p:cNvPr>
              <p:cNvSpPr txBox="1">
                <a:spLocks noChangeArrowheads="1"/>
              </p:cNvSpPr>
              <p:nvPr/>
            </p:nvSpPr>
            <p:spPr bwMode="auto">
              <a:xfrm>
                <a:off x="1423" y="2000"/>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7" name="Text Box 23">
                <a:extLst>
                  <a:ext uri="{FF2B5EF4-FFF2-40B4-BE49-F238E27FC236}">
                    <a16:creationId xmlns:a16="http://schemas.microsoft.com/office/drawing/2014/main" id="{20BBD23E-03AA-E27E-18AC-5096D2F9AAE0}"/>
                  </a:ext>
                </a:extLst>
              </p:cNvPr>
              <p:cNvSpPr txBox="1">
                <a:spLocks noChangeArrowheads="1"/>
              </p:cNvSpPr>
              <p:nvPr/>
            </p:nvSpPr>
            <p:spPr bwMode="auto">
              <a:xfrm>
                <a:off x="1422" y="2735"/>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8" name="Text Box 24">
                <a:extLst>
                  <a:ext uri="{FF2B5EF4-FFF2-40B4-BE49-F238E27FC236}">
                    <a16:creationId xmlns:a16="http://schemas.microsoft.com/office/drawing/2014/main" id="{7B5753CB-356A-9893-13B8-B6DE9F98ACA3}"/>
                  </a:ext>
                </a:extLst>
              </p:cNvPr>
              <p:cNvSpPr txBox="1">
                <a:spLocks noChangeArrowheads="1"/>
              </p:cNvSpPr>
              <p:nvPr/>
            </p:nvSpPr>
            <p:spPr bwMode="auto">
              <a:xfrm>
                <a:off x="2100" y="2735"/>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29" name="Text Box 25">
                <a:extLst>
                  <a:ext uri="{FF2B5EF4-FFF2-40B4-BE49-F238E27FC236}">
                    <a16:creationId xmlns:a16="http://schemas.microsoft.com/office/drawing/2014/main" id="{8ACDAF8F-B4C2-F03A-DC8A-B75518D73CB7}"/>
                  </a:ext>
                </a:extLst>
              </p:cNvPr>
              <p:cNvSpPr txBox="1">
                <a:spLocks noChangeArrowheads="1"/>
              </p:cNvSpPr>
              <p:nvPr/>
            </p:nvSpPr>
            <p:spPr bwMode="auto">
              <a:xfrm>
                <a:off x="2833" y="2735"/>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30" name="Text Box 26">
                <a:extLst>
                  <a:ext uri="{FF2B5EF4-FFF2-40B4-BE49-F238E27FC236}">
                    <a16:creationId xmlns:a16="http://schemas.microsoft.com/office/drawing/2014/main" id="{71638351-7EA9-1D85-5FAB-4F270397AB9F}"/>
                  </a:ext>
                </a:extLst>
              </p:cNvPr>
              <p:cNvSpPr txBox="1">
                <a:spLocks noChangeArrowheads="1"/>
              </p:cNvSpPr>
              <p:nvPr/>
            </p:nvSpPr>
            <p:spPr bwMode="auto">
              <a:xfrm>
                <a:off x="3488" y="2735"/>
                <a:ext cx="399"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31" name="Text Box 27">
                <a:extLst>
                  <a:ext uri="{FF2B5EF4-FFF2-40B4-BE49-F238E27FC236}">
                    <a16:creationId xmlns:a16="http://schemas.microsoft.com/office/drawing/2014/main" id="{C0431871-D580-2BEA-0577-4D1441CAA86C}"/>
                  </a:ext>
                </a:extLst>
              </p:cNvPr>
              <p:cNvSpPr txBox="1">
                <a:spLocks noChangeArrowheads="1"/>
              </p:cNvSpPr>
              <p:nvPr/>
            </p:nvSpPr>
            <p:spPr bwMode="auto">
              <a:xfrm>
                <a:off x="4067" y="2735"/>
                <a:ext cx="398"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6332" name="Line 28">
                <a:extLst>
                  <a:ext uri="{FF2B5EF4-FFF2-40B4-BE49-F238E27FC236}">
                    <a16:creationId xmlns:a16="http://schemas.microsoft.com/office/drawing/2014/main" id="{CE5AD2ED-10C1-9BD0-91C4-0FDB50DC4F71}"/>
                  </a:ext>
                </a:extLst>
              </p:cNvPr>
              <p:cNvSpPr>
                <a:spLocks noChangeShapeType="1"/>
              </p:cNvSpPr>
              <p:nvPr/>
            </p:nvSpPr>
            <p:spPr bwMode="auto">
              <a:xfrm>
                <a:off x="1311" y="2202"/>
                <a:ext cx="3278"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33" name="Line 29">
                <a:extLst>
                  <a:ext uri="{FF2B5EF4-FFF2-40B4-BE49-F238E27FC236}">
                    <a16:creationId xmlns:a16="http://schemas.microsoft.com/office/drawing/2014/main" id="{9B8DAEB9-A435-D7AD-A1B3-D6652014EC86}"/>
                  </a:ext>
                </a:extLst>
              </p:cNvPr>
              <p:cNvSpPr>
                <a:spLocks noChangeShapeType="1"/>
              </p:cNvSpPr>
              <p:nvPr/>
            </p:nvSpPr>
            <p:spPr bwMode="auto">
              <a:xfrm>
                <a:off x="1267" y="2900"/>
                <a:ext cx="324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6334" name="Text Box 30">
                <a:extLst>
                  <a:ext uri="{FF2B5EF4-FFF2-40B4-BE49-F238E27FC236}">
                    <a16:creationId xmlns:a16="http://schemas.microsoft.com/office/drawing/2014/main" id="{BA41A1DF-00B0-BF14-B843-3C9AFC6905FC}"/>
                  </a:ext>
                </a:extLst>
              </p:cNvPr>
              <p:cNvSpPr txBox="1">
                <a:spLocks noChangeArrowheads="1"/>
              </p:cNvSpPr>
              <p:nvPr/>
            </p:nvSpPr>
            <p:spPr bwMode="auto">
              <a:xfrm>
                <a:off x="4945" y="3655"/>
                <a:ext cx="522"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rPr>
                  <a:t>x</a:t>
                </a:r>
              </a:p>
            </p:txBody>
          </p:sp>
          <p:sp>
            <p:nvSpPr>
              <p:cNvPr id="226335" name="Text Box 31">
                <a:extLst>
                  <a:ext uri="{FF2B5EF4-FFF2-40B4-BE49-F238E27FC236}">
                    <a16:creationId xmlns:a16="http://schemas.microsoft.com/office/drawing/2014/main" id="{1B12BAEC-2834-8F7F-61FF-FF0ABF2B6586}"/>
                  </a:ext>
                </a:extLst>
              </p:cNvPr>
              <p:cNvSpPr txBox="1">
                <a:spLocks noChangeArrowheads="1"/>
              </p:cNvSpPr>
              <p:nvPr/>
            </p:nvSpPr>
            <p:spPr bwMode="auto">
              <a:xfrm>
                <a:off x="911" y="755"/>
                <a:ext cx="400"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rPr>
                  <a:t>y</a:t>
                </a:r>
              </a:p>
            </p:txBody>
          </p:sp>
        </p:grpSp>
        <p:sp>
          <p:nvSpPr>
            <p:cNvPr id="226336" name="Text Box 32">
              <a:extLst>
                <a:ext uri="{FF2B5EF4-FFF2-40B4-BE49-F238E27FC236}">
                  <a16:creationId xmlns:a16="http://schemas.microsoft.com/office/drawing/2014/main" id="{33727FC3-DA43-918E-F45E-9D3ACAB8B6FF}"/>
                </a:ext>
              </a:extLst>
            </p:cNvPr>
            <p:cNvSpPr txBox="1">
              <a:spLocks noChangeArrowheads="1"/>
            </p:cNvSpPr>
            <p:nvPr/>
          </p:nvSpPr>
          <p:spPr bwMode="auto">
            <a:xfrm>
              <a:off x="864" y="3697"/>
              <a:ext cx="304"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100" b="1">
                  <a:latin typeface="隶书" panose="02010509060101010101" pitchFamily="49" charset="-122"/>
                  <a:ea typeface="隶书" panose="02010509060101010101" pitchFamily="49" charset="-122"/>
                </a:rPr>
                <a:t>O</a:t>
              </a:r>
            </a:p>
          </p:txBody>
        </p:sp>
      </p:grpSp>
      <p:sp>
        <p:nvSpPr>
          <p:cNvPr id="226337" name="Text Box 33">
            <a:extLst>
              <a:ext uri="{FF2B5EF4-FFF2-40B4-BE49-F238E27FC236}">
                <a16:creationId xmlns:a16="http://schemas.microsoft.com/office/drawing/2014/main" id="{747919B2-B92B-0F02-250A-9FDAD88C9CB0}"/>
              </a:ext>
            </a:extLst>
          </p:cNvPr>
          <p:cNvSpPr txBox="1">
            <a:spLocks noChangeArrowheads="1"/>
          </p:cNvSpPr>
          <p:nvPr/>
        </p:nvSpPr>
        <p:spPr bwMode="auto">
          <a:xfrm>
            <a:off x="395536" y="860721"/>
            <a:ext cx="3342885"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网格节点（均匀节点）</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已知</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z=f(</a:t>
            </a:r>
            <a:r>
              <a:rPr kumimoji="1" lang="en-US" altLang="zh-CN" i="1" dirty="0" err="1">
                <a:latin typeface="Times New Roman" panose="02020603050405020304" pitchFamily="18" charset="0"/>
                <a:ea typeface="宋体" panose="02010600030101010101" pitchFamily="2" charset="-122"/>
                <a:cs typeface="Times New Roman" panose="02020603050405020304" pitchFamily="18" charset="0"/>
              </a:rPr>
              <a:t>x,y</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在一些点取值，节点分布很均匀，落在由一系列平行直线组成的矩形网络的各个顶点上，可以用</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Matlab</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命令</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19</a:t>
            </a:fld>
            <a:endParaRPr lang="zh-CN" altLang="en-US" dirty="0">
              <a:solidFill>
                <a:prstClr val="black">
                  <a:tint val="75000"/>
                </a:prstClr>
              </a:solidFill>
            </a:endParaRPr>
          </a:p>
        </p:txBody>
      </p:sp>
      <p:sp>
        <p:nvSpPr>
          <p:cNvPr id="4" name="文本框 3">
            <a:extLst>
              <a:ext uri="{FF2B5EF4-FFF2-40B4-BE49-F238E27FC236}">
                <a16:creationId xmlns:a16="http://schemas.microsoft.com/office/drawing/2014/main" id="{E216094D-CF1A-DB8B-39AC-CD363981DF4F}"/>
              </a:ext>
            </a:extLst>
          </p:cNvPr>
          <p:cNvSpPr txBox="1"/>
          <p:nvPr/>
        </p:nvSpPr>
        <p:spPr>
          <a:xfrm>
            <a:off x="113707" y="3104952"/>
            <a:ext cx="3887603" cy="338554"/>
          </a:xfrm>
          <a:prstGeom prst="rect">
            <a:avLst/>
          </a:prstGeom>
          <a:noFill/>
        </p:spPr>
        <p:txBody>
          <a:bodyPr wrap="none" rtlCol="0">
            <a:spAutoFit/>
          </a:bodyPr>
          <a:lstStyle/>
          <a:p>
            <a:r>
              <a:rPr lang="en-US" altLang="zh-CN" sz="1600" dirty="0">
                <a:latin typeface="Menlo" panose="020B0609030804020204" pitchFamily="49" charset="0"/>
              </a:rPr>
              <a:t>interp2(x0,y0,z0,x,y,’method’)</a:t>
            </a:r>
            <a:endParaRPr lang="zh-CN" altLang="en-US" sz="1600" dirty="0">
              <a:latin typeface="Menlo" panose="020B0609030804020204" pitchFamily="49" charset="0"/>
            </a:endParaRPr>
          </a:p>
        </p:txBody>
      </p:sp>
      <p:sp>
        <p:nvSpPr>
          <p:cNvPr id="5" name="文本框 4">
            <a:extLst>
              <a:ext uri="{FF2B5EF4-FFF2-40B4-BE49-F238E27FC236}">
                <a16:creationId xmlns:a16="http://schemas.microsoft.com/office/drawing/2014/main" id="{9795FA8B-AD5E-7ABE-A05C-1BBF5349D94A}"/>
              </a:ext>
            </a:extLst>
          </p:cNvPr>
          <p:cNvSpPr txBox="1"/>
          <p:nvPr/>
        </p:nvSpPr>
        <p:spPr>
          <a:xfrm>
            <a:off x="380577" y="3938175"/>
            <a:ext cx="3557384" cy="584775"/>
          </a:xfrm>
          <a:prstGeom prst="rect">
            <a:avLst/>
          </a:prstGeom>
          <a:noFill/>
        </p:spPr>
        <p:txBody>
          <a:bodyPr wrap="none" rtlCol="0">
            <a:spAutoFit/>
          </a:bodyPr>
          <a:lstStyle/>
          <a:p>
            <a:r>
              <a:rPr lang="en-US" altLang="zh-CN" sz="1600" dirty="0">
                <a:latin typeface="Menlo" panose="020B0609030804020204" pitchFamily="49" charset="0"/>
              </a:rPr>
              <a:t>Method</a:t>
            </a:r>
            <a:r>
              <a:rPr lang="zh-CN" altLang="en-US" sz="1600" dirty="0">
                <a:latin typeface="Menlo" panose="020B0609030804020204" pitchFamily="49" charset="0"/>
              </a:rPr>
              <a:t>可选</a:t>
            </a:r>
            <a:r>
              <a:rPr lang="en-US" altLang="zh-CN" sz="1600" dirty="0">
                <a:latin typeface="Menlo" panose="020B0609030804020204" pitchFamily="49" charset="0"/>
              </a:rPr>
              <a:t>’</a:t>
            </a:r>
            <a:r>
              <a:rPr lang="en-US" altLang="zh-CN" sz="1600" dirty="0" err="1">
                <a:latin typeface="Menlo" panose="020B0609030804020204" pitchFamily="49" charset="0"/>
              </a:rPr>
              <a:t>nearest’,‘linear</a:t>
            </a:r>
            <a:r>
              <a:rPr lang="en-US" altLang="zh-CN" sz="1600" dirty="0">
                <a:latin typeface="Menlo" panose="020B0609030804020204" pitchFamily="49" charset="0"/>
              </a:rPr>
              <a:t>’</a:t>
            </a:r>
          </a:p>
          <a:p>
            <a:r>
              <a:rPr lang="en-US" altLang="zh-CN" sz="1600" dirty="0">
                <a:latin typeface="Menlo" panose="020B0609030804020204" pitchFamily="49" charset="0"/>
              </a:rPr>
              <a:t>‘</a:t>
            </a:r>
            <a:r>
              <a:rPr lang="en-US" altLang="zh-CN" sz="1600" dirty="0" err="1">
                <a:latin typeface="Menlo" panose="020B0609030804020204" pitchFamily="49" charset="0"/>
              </a:rPr>
              <a:t>cubic’,‘spline</a:t>
            </a:r>
            <a:r>
              <a:rPr lang="en-US" altLang="zh-CN" sz="1600" dirty="0">
                <a:latin typeface="Menlo" panose="020B06090308040202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6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843808" y="928118"/>
            <a:ext cx="4320480"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数学建模算法：插值</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数学建模算法：拟合</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174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20</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70954E26-B54A-C706-3DF2-CFB5A75DDF2A}"/>
              </a:ext>
            </a:extLst>
          </p:cNvPr>
          <p:cNvSpPr txBox="1"/>
          <p:nvPr/>
        </p:nvSpPr>
        <p:spPr>
          <a:xfrm>
            <a:off x="395536" y="982057"/>
            <a:ext cx="7723384" cy="369332"/>
          </a:xfrm>
          <a:prstGeom prst="rect">
            <a:avLst/>
          </a:prstGeom>
          <a:noFill/>
        </p:spPr>
        <p:txBody>
          <a:bodyPr wrap="square">
            <a:spAutoFit/>
          </a:bodyPr>
          <a:lstStyle/>
          <a:p>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某地区发现重金属污染，调查人员在当地均匀采样获得的污染物浓度如下：</a:t>
            </a:r>
            <a:endParaRPr lang="zh-CN" altLang="en-US" dirty="0"/>
          </a:p>
        </p:txBody>
      </p:sp>
      <p:sp>
        <p:nvSpPr>
          <p:cNvPr id="10" name="文本框 9">
            <a:extLst>
              <a:ext uri="{FF2B5EF4-FFF2-40B4-BE49-F238E27FC236}">
                <a16:creationId xmlns:a16="http://schemas.microsoft.com/office/drawing/2014/main" id="{4723B7AF-027B-2E77-3E78-F5EE045C26E5}"/>
              </a:ext>
            </a:extLst>
          </p:cNvPr>
          <p:cNvSpPr txBox="1"/>
          <p:nvPr/>
        </p:nvSpPr>
        <p:spPr>
          <a:xfrm>
            <a:off x="377617" y="4283970"/>
            <a:ext cx="7869628" cy="369332"/>
          </a:xfrm>
          <a:prstGeom prst="rect">
            <a:avLst/>
          </a:prstGeom>
          <a:noFill/>
        </p:spPr>
        <p:txBody>
          <a:bodyPr wrap="square">
            <a:spAutoFit/>
          </a:bodyPr>
          <a:lstStyle/>
          <a:p>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先做插值处理，然后制作区域内的污染物浓度分布图。</a:t>
            </a:r>
            <a:endParaRPr lang="zh-CN" altLang="en-US" dirty="0"/>
          </a:p>
        </p:txBody>
      </p:sp>
      <p:graphicFrame>
        <p:nvGraphicFramePr>
          <p:cNvPr id="4" name="表格 3">
            <a:extLst>
              <a:ext uri="{FF2B5EF4-FFF2-40B4-BE49-F238E27FC236}">
                <a16:creationId xmlns:a16="http://schemas.microsoft.com/office/drawing/2014/main" id="{76D157F1-8E52-D890-0E2C-F731696EB529}"/>
              </a:ext>
            </a:extLst>
          </p:cNvPr>
          <p:cNvGraphicFramePr>
            <a:graphicFrameLocks noGrp="1"/>
          </p:cNvGraphicFramePr>
          <p:nvPr>
            <p:extLst>
              <p:ext uri="{D42A27DB-BD31-4B8C-83A1-F6EECF244321}">
                <p14:modId xmlns:p14="http://schemas.microsoft.com/office/powerpoint/2010/main" val="280520257"/>
              </p:ext>
            </p:extLst>
          </p:nvPr>
        </p:nvGraphicFramePr>
        <p:xfrm>
          <a:off x="1475656" y="1705159"/>
          <a:ext cx="6096000" cy="222504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543202318"/>
                    </a:ext>
                  </a:extLst>
                </a:gridCol>
                <a:gridCol w="1016000">
                  <a:extLst>
                    <a:ext uri="{9D8B030D-6E8A-4147-A177-3AD203B41FA5}">
                      <a16:colId xmlns:a16="http://schemas.microsoft.com/office/drawing/2014/main" val="1294850627"/>
                    </a:ext>
                  </a:extLst>
                </a:gridCol>
                <a:gridCol w="1016000">
                  <a:extLst>
                    <a:ext uri="{9D8B030D-6E8A-4147-A177-3AD203B41FA5}">
                      <a16:colId xmlns:a16="http://schemas.microsoft.com/office/drawing/2014/main" val="4289388389"/>
                    </a:ext>
                  </a:extLst>
                </a:gridCol>
                <a:gridCol w="1016000">
                  <a:extLst>
                    <a:ext uri="{9D8B030D-6E8A-4147-A177-3AD203B41FA5}">
                      <a16:colId xmlns:a16="http://schemas.microsoft.com/office/drawing/2014/main" val="3628782595"/>
                    </a:ext>
                  </a:extLst>
                </a:gridCol>
                <a:gridCol w="1016000">
                  <a:extLst>
                    <a:ext uri="{9D8B030D-6E8A-4147-A177-3AD203B41FA5}">
                      <a16:colId xmlns:a16="http://schemas.microsoft.com/office/drawing/2014/main" val="1390496532"/>
                    </a:ext>
                  </a:extLst>
                </a:gridCol>
                <a:gridCol w="1016000">
                  <a:extLst>
                    <a:ext uri="{9D8B030D-6E8A-4147-A177-3AD203B41FA5}">
                      <a16:colId xmlns:a16="http://schemas.microsoft.com/office/drawing/2014/main" val="3558802688"/>
                    </a:ext>
                  </a:extLst>
                </a:gridCol>
              </a:tblGrid>
              <a:tr h="370840">
                <a:tc>
                  <a:txBody>
                    <a:bodyPr/>
                    <a:lstStyle/>
                    <a:p>
                      <a:pPr algn="ctr"/>
                      <a:r>
                        <a:rPr lang="en-US" altLang="zh-CN" i="1" dirty="0">
                          <a:latin typeface="Times New Roman" panose="02020603050405020304" pitchFamily="18" charset="0"/>
                          <a:cs typeface="Times New Roman" panose="02020603050405020304" pitchFamily="18" charset="0"/>
                        </a:rPr>
                        <a:t>x\y</a:t>
                      </a:r>
                      <a:endParaRPr lang="zh-CN" altLang="en-US" i="1"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4546553"/>
                  </a:ext>
                </a:extLst>
              </a:tr>
              <a:tr h="37084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39</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7263749"/>
                  </a:ext>
                </a:extLst>
              </a:tr>
              <a:tr h="370840">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47</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2338595"/>
                  </a:ext>
                </a:extLst>
              </a:tr>
              <a:tr h="370840">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50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873177"/>
                  </a:ext>
                </a:extLst>
              </a:tr>
              <a:tr h="370840">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44</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4731218"/>
                  </a:ext>
                </a:extLst>
              </a:tr>
              <a:tr h="370840">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28</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35</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7246456"/>
                  </a:ext>
                </a:extLst>
              </a:tr>
            </a:tbl>
          </a:graphicData>
        </a:graphic>
      </p:graphicFrame>
    </p:spTree>
    <p:extLst>
      <p:ext uri="{BB962C8B-B14F-4D97-AF65-F5344CB8AC3E}">
        <p14:creationId xmlns:p14="http://schemas.microsoft.com/office/powerpoint/2010/main" val="323179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21</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9D28B934-E1B5-82DA-BB99-3667CAC95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6" y="2683594"/>
            <a:ext cx="2711094" cy="2044432"/>
          </a:xfrm>
          <a:prstGeom prst="rect">
            <a:avLst/>
          </a:prstGeom>
        </p:spPr>
      </p:pic>
      <p:pic>
        <p:nvPicPr>
          <p:cNvPr id="8" name="图片 7">
            <a:extLst>
              <a:ext uri="{FF2B5EF4-FFF2-40B4-BE49-F238E27FC236}">
                <a16:creationId xmlns:a16="http://schemas.microsoft.com/office/drawing/2014/main" id="{3E3930B3-5F09-60ED-6A0B-2769A24CE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61" y="2677454"/>
            <a:ext cx="2711094" cy="2050572"/>
          </a:xfrm>
          <a:prstGeom prst="rect">
            <a:avLst/>
          </a:prstGeom>
        </p:spPr>
      </p:pic>
      <p:pic>
        <p:nvPicPr>
          <p:cNvPr id="12" name="图片 11">
            <a:extLst>
              <a:ext uri="{FF2B5EF4-FFF2-40B4-BE49-F238E27FC236}">
                <a16:creationId xmlns:a16="http://schemas.microsoft.com/office/drawing/2014/main" id="{9607A171-A3D6-7E2A-9561-EB79F52C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1386" y="2684634"/>
            <a:ext cx="2711094" cy="2048055"/>
          </a:xfrm>
          <a:prstGeom prst="rect">
            <a:avLst/>
          </a:prstGeom>
        </p:spPr>
      </p:pic>
      <p:sp>
        <p:nvSpPr>
          <p:cNvPr id="14" name="文本框 13">
            <a:extLst>
              <a:ext uri="{FF2B5EF4-FFF2-40B4-BE49-F238E27FC236}">
                <a16:creationId xmlns:a16="http://schemas.microsoft.com/office/drawing/2014/main" id="{7CD7F518-EF56-301D-773F-72830070EAA2}"/>
              </a:ext>
            </a:extLst>
          </p:cNvPr>
          <p:cNvSpPr txBox="1"/>
          <p:nvPr/>
        </p:nvSpPr>
        <p:spPr>
          <a:xfrm>
            <a:off x="395536" y="826602"/>
            <a:ext cx="8424936" cy="1785104"/>
          </a:xfrm>
          <a:prstGeom prst="rect">
            <a:avLst/>
          </a:prstGeom>
          <a:noFill/>
        </p:spPr>
        <p:txBody>
          <a:bodyPr wrap="square">
            <a:spAutoFit/>
          </a:bodyPr>
          <a:lstStyle/>
          <a:p>
            <a:r>
              <a:rPr lang="en" altLang="zh-CN" sz="1100" b="0" i="0" dirty="0">
                <a:effectLst/>
                <a:latin typeface="Menlo" panose="020B0609030804020204" pitchFamily="49" charset="0"/>
              </a:rPr>
              <a:t>[x0,y0]=</a:t>
            </a:r>
            <a:r>
              <a:rPr lang="en" altLang="zh-CN" sz="1100" b="0" i="0" dirty="0" err="1">
                <a:effectLst/>
                <a:latin typeface="Menlo" panose="020B0609030804020204" pitchFamily="49" charset="0"/>
              </a:rPr>
              <a:t>meshgrid</a:t>
            </a:r>
            <a:r>
              <a:rPr lang="en" altLang="zh-CN" sz="1100" b="0" i="0" dirty="0">
                <a:effectLst/>
                <a:latin typeface="Menlo" panose="020B0609030804020204" pitchFamily="49" charset="0"/>
              </a:rPr>
              <a:t>(1:1:5,1:1:5);</a:t>
            </a:r>
          </a:p>
          <a:p>
            <a:r>
              <a:rPr lang="en" altLang="zh-CN" sz="1100" b="0" i="0" dirty="0">
                <a:effectLst/>
                <a:latin typeface="Menlo" panose="020B0609030804020204" pitchFamily="49" charset="0"/>
              </a:rPr>
              <a:t>z0=[34 40 41 41 39;36 41 45 47 46;33 39 43 50 47;32 40 44 45 46;28 35 40 41 42];</a:t>
            </a:r>
          </a:p>
          <a:p>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x,y</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meshgrid</a:t>
            </a:r>
            <a:r>
              <a:rPr lang="en" altLang="zh-CN" sz="1100" b="0" i="0" dirty="0">
                <a:effectLst/>
                <a:latin typeface="Menlo" panose="020B0609030804020204" pitchFamily="49" charset="0"/>
              </a:rPr>
              <a:t>(1:0.1:5,1:0.1:5);</a:t>
            </a:r>
          </a:p>
          <a:p>
            <a:r>
              <a:rPr lang="en" altLang="zh-CN" sz="1100" b="0" i="0" dirty="0">
                <a:effectLst/>
                <a:latin typeface="Menlo" panose="020B0609030804020204" pitchFamily="49" charset="0"/>
              </a:rPr>
              <a:t>z1=interp2(x0,y0,z0,x,y,</a:t>
            </a:r>
            <a:r>
              <a:rPr lang="en" altLang="zh-CN" sz="1100" b="0" i="0" dirty="0">
                <a:solidFill>
                  <a:srgbClr val="A709F5"/>
                </a:solidFill>
                <a:effectLst/>
                <a:latin typeface="Menlo" panose="020B0609030804020204" pitchFamily="49" charset="0"/>
              </a:rPr>
              <a:t>"linear"</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z2=interp2(x0,y0,z0,x,y,</a:t>
            </a:r>
            <a:r>
              <a:rPr lang="en" altLang="zh-CN" sz="1100" b="0" i="0" dirty="0">
                <a:solidFill>
                  <a:srgbClr val="A709F5"/>
                </a:solidFill>
                <a:effectLst/>
                <a:latin typeface="Menlo" panose="020B0609030804020204" pitchFamily="49" charset="0"/>
              </a:rPr>
              <a:t>'cubic'</a:t>
            </a:r>
            <a:r>
              <a:rPr lang="en" altLang="zh-CN" sz="1100" b="0" i="0" dirty="0">
                <a:effectLst/>
                <a:latin typeface="Menlo" panose="020B0609030804020204" pitchFamily="49" charset="0"/>
              </a:rPr>
              <a:t>);</a:t>
            </a:r>
          </a:p>
          <a:p>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mesh(x0,y0,z0)</a:t>
            </a:r>
          </a:p>
          <a:p>
            <a:r>
              <a:rPr lang="en" altLang="zh-CN" sz="1100" b="0" i="0" dirty="0">
                <a:effectLst/>
                <a:latin typeface="Menlo" panose="020B0609030804020204" pitchFamily="49" charset="0"/>
              </a:rPr>
              <a:t>mesh(x,y,z1)</a:t>
            </a:r>
          </a:p>
          <a:p>
            <a:r>
              <a:rPr lang="en" altLang="zh-CN" sz="1100" b="0" i="0" dirty="0">
                <a:effectLst/>
                <a:latin typeface="Menlo" panose="020B0609030804020204" pitchFamily="49" charset="0"/>
              </a:rPr>
              <a:t>mesh(x,y,z2)</a:t>
            </a:r>
            <a:endParaRPr lang="en" altLang="zh-CN" b="0" i="0" dirty="0">
              <a:effectLst/>
              <a:latin typeface="Menlo" panose="020B0609030804020204" pitchFamily="49" charset="0"/>
            </a:endParaRPr>
          </a:p>
        </p:txBody>
      </p:sp>
    </p:spTree>
    <p:extLst>
      <p:ext uri="{BB962C8B-B14F-4D97-AF65-F5344CB8AC3E}">
        <p14:creationId xmlns:p14="http://schemas.microsoft.com/office/powerpoint/2010/main" val="381644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355" name="Group 3">
            <a:extLst>
              <a:ext uri="{FF2B5EF4-FFF2-40B4-BE49-F238E27FC236}">
                <a16:creationId xmlns:a16="http://schemas.microsoft.com/office/drawing/2014/main" id="{506F287B-AAF6-2DD8-A441-59AD64C09AB1}"/>
              </a:ext>
            </a:extLst>
          </p:cNvPr>
          <p:cNvGrpSpPr>
            <a:grpSpLocks/>
          </p:cNvGrpSpPr>
          <p:nvPr/>
        </p:nvGrpSpPr>
        <p:grpSpPr bwMode="auto">
          <a:xfrm>
            <a:off x="4231769" y="1351384"/>
            <a:ext cx="4811434" cy="3507136"/>
            <a:chOff x="672" y="997"/>
            <a:chExt cx="4589" cy="3345"/>
          </a:xfrm>
        </p:grpSpPr>
        <p:grpSp>
          <p:nvGrpSpPr>
            <p:cNvPr id="228356" name="Group 4">
              <a:extLst>
                <a:ext uri="{FF2B5EF4-FFF2-40B4-BE49-F238E27FC236}">
                  <a16:creationId xmlns:a16="http://schemas.microsoft.com/office/drawing/2014/main" id="{B088D07C-1E8F-2172-6E71-4EE54695FC2F}"/>
                </a:ext>
              </a:extLst>
            </p:cNvPr>
            <p:cNvGrpSpPr>
              <a:grpSpLocks/>
            </p:cNvGrpSpPr>
            <p:nvPr/>
          </p:nvGrpSpPr>
          <p:grpSpPr bwMode="auto">
            <a:xfrm>
              <a:off x="672" y="997"/>
              <a:ext cx="4589" cy="3323"/>
              <a:chOff x="845" y="666"/>
              <a:chExt cx="4589" cy="3323"/>
            </a:xfrm>
          </p:grpSpPr>
          <p:sp>
            <p:nvSpPr>
              <p:cNvPr id="228357" name="Line 5">
                <a:extLst>
                  <a:ext uri="{FF2B5EF4-FFF2-40B4-BE49-F238E27FC236}">
                    <a16:creationId xmlns:a16="http://schemas.microsoft.com/office/drawing/2014/main" id="{0B59CCC2-EBED-4058-0BAC-E455CF101887}"/>
                  </a:ext>
                </a:extLst>
              </p:cNvPr>
              <p:cNvSpPr>
                <a:spLocks noChangeShapeType="1"/>
              </p:cNvSpPr>
              <p:nvPr/>
            </p:nvSpPr>
            <p:spPr bwMode="auto">
              <a:xfrm>
                <a:off x="845" y="3711"/>
                <a:ext cx="4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8358" name="Line 6">
                <a:extLst>
                  <a:ext uri="{FF2B5EF4-FFF2-40B4-BE49-F238E27FC236}">
                    <a16:creationId xmlns:a16="http://schemas.microsoft.com/office/drawing/2014/main" id="{8FA89C6F-BDB1-9BEC-5E9E-04AC14D9206B}"/>
                  </a:ext>
                </a:extLst>
              </p:cNvPr>
              <p:cNvSpPr>
                <a:spLocks noChangeShapeType="1"/>
              </p:cNvSpPr>
              <p:nvPr/>
            </p:nvSpPr>
            <p:spPr bwMode="auto">
              <a:xfrm>
                <a:off x="1122" y="844"/>
                <a:ext cx="0" cy="314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28359" name="Text Box 7">
                <a:extLst>
                  <a:ext uri="{FF2B5EF4-FFF2-40B4-BE49-F238E27FC236}">
                    <a16:creationId xmlns:a16="http://schemas.microsoft.com/office/drawing/2014/main" id="{29AC2F97-15FB-2975-7FD5-68229F668D60}"/>
                  </a:ext>
                </a:extLst>
              </p:cNvPr>
              <p:cNvSpPr txBox="1">
                <a:spLocks noChangeArrowheads="1"/>
              </p:cNvSpPr>
              <p:nvPr/>
            </p:nvSpPr>
            <p:spPr bwMode="auto">
              <a:xfrm>
                <a:off x="1756" y="1123"/>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0" name="Text Box 8">
                <a:extLst>
                  <a:ext uri="{FF2B5EF4-FFF2-40B4-BE49-F238E27FC236}">
                    <a16:creationId xmlns:a16="http://schemas.microsoft.com/office/drawing/2014/main" id="{F355CD52-AB5F-4178-BCBF-57A43779C45B}"/>
                  </a:ext>
                </a:extLst>
              </p:cNvPr>
              <p:cNvSpPr txBox="1">
                <a:spLocks noChangeArrowheads="1"/>
              </p:cNvSpPr>
              <p:nvPr/>
            </p:nvSpPr>
            <p:spPr bwMode="auto">
              <a:xfrm>
                <a:off x="2101" y="1411"/>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1" name="Text Box 9">
                <a:extLst>
                  <a:ext uri="{FF2B5EF4-FFF2-40B4-BE49-F238E27FC236}">
                    <a16:creationId xmlns:a16="http://schemas.microsoft.com/office/drawing/2014/main" id="{9E35B386-98FC-2440-1907-A750960003E9}"/>
                  </a:ext>
                </a:extLst>
              </p:cNvPr>
              <p:cNvSpPr txBox="1">
                <a:spLocks noChangeArrowheads="1"/>
              </p:cNvSpPr>
              <p:nvPr/>
            </p:nvSpPr>
            <p:spPr bwMode="auto">
              <a:xfrm>
                <a:off x="2834" y="2012"/>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2" name="Text Box 10">
                <a:extLst>
                  <a:ext uri="{FF2B5EF4-FFF2-40B4-BE49-F238E27FC236}">
                    <a16:creationId xmlns:a16="http://schemas.microsoft.com/office/drawing/2014/main" id="{C5D319C3-D89B-D980-2B86-0CA94E708C12}"/>
                  </a:ext>
                </a:extLst>
              </p:cNvPr>
              <p:cNvSpPr txBox="1">
                <a:spLocks noChangeArrowheads="1"/>
              </p:cNvSpPr>
              <p:nvPr/>
            </p:nvSpPr>
            <p:spPr bwMode="auto">
              <a:xfrm>
                <a:off x="3323" y="1079"/>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3" name="Text Box 11">
                <a:extLst>
                  <a:ext uri="{FF2B5EF4-FFF2-40B4-BE49-F238E27FC236}">
                    <a16:creationId xmlns:a16="http://schemas.microsoft.com/office/drawing/2014/main" id="{ECCD54C4-31A8-9D58-7A9C-B300CAF2109F}"/>
                  </a:ext>
                </a:extLst>
              </p:cNvPr>
              <p:cNvSpPr txBox="1">
                <a:spLocks noChangeArrowheads="1"/>
              </p:cNvSpPr>
              <p:nvPr/>
            </p:nvSpPr>
            <p:spPr bwMode="auto">
              <a:xfrm>
                <a:off x="3479" y="1479"/>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4" name="Text Box 12">
                <a:extLst>
                  <a:ext uri="{FF2B5EF4-FFF2-40B4-BE49-F238E27FC236}">
                    <a16:creationId xmlns:a16="http://schemas.microsoft.com/office/drawing/2014/main" id="{EBDA6D99-2177-3BA2-9356-F08F4E5EBFF5}"/>
                  </a:ext>
                </a:extLst>
              </p:cNvPr>
              <p:cNvSpPr txBox="1">
                <a:spLocks noChangeArrowheads="1"/>
              </p:cNvSpPr>
              <p:nvPr/>
            </p:nvSpPr>
            <p:spPr bwMode="auto">
              <a:xfrm>
                <a:off x="2934" y="1102"/>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5" name="Text Box 13">
                <a:extLst>
                  <a:ext uri="{FF2B5EF4-FFF2-40B4-BE49-F238E27FC236}">
                    <a16:creationId xmlns:a16="http://schemas.microsoft.com/office/drawing/2014/main" id="{EE65C073-7E68-DC5E-145C-2DDE66798380}"/>
                  </a:ext>
                </a:extLst>
              </p:cNvPr>
              <p:cNvSpPr txBox="1">
                <a:spLocks noChangeArrowheads="1"/>
              </p:cNvSpPr>
              <p:nvPr/>
            </p:nvSpPr>
            <p:spPr bwMode="auto">
              <a:xfrm>
                <a:off x="3543" y="2102"/>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6" name="Text Box 14">
                <a:extLst>
                  <a:ext uri="{FF2B5EF4-FFF2-40B4-BE49-F238E27FC236}">
                    <a16:creationId xmlns:a16="http://schemas.microsoft.com/office/drawing/2014/main" id="{D2A8D27E-2F4B-C20B-0ABA-610F901979FA}"/>
                  </a:ext>
                </a:extLst>
              </p:cNvPr>
              <p:cNvSpPr txBox="1">
                <a:spLocks noChangeArrowheads="1"/>
              </p:cNvSpPr>
              <p:nvPr/>
            </p:nvSpPr>
            <p:spPr bwMode="auto">
              <a:xfrm>
                <a:off x="4055" y="1601"/>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7" name="Text Box 15">
                <a:extLst>
                  <a:ext uri="{FF2B5EF4-FFF2-40B4-BE49-F238E27FC236}">
                    <a16:creationId xmlns:a16="http://schemas.microsoft.com/office/drawing/2014/main" id="{33CFECB9-F01E-6C39-200D-6FB40E691070}"/>
                  </a:ext>
                </a:extLst>
              </p:cNvPr>
              <p:cNvSpPr txBox="1">
                <a:spLocks noChangeArrowheads="1"/>
              </p:cNvSpPr>
              <p:nvPr/>
            </p:nvSpPr>
            <p:spPr bwMode="auto">
              <a:xfrm>
                <a:off x="2289" y="1778"/>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8" name="Text Box 16">
                <a:extLst>
                  <a:ext uri="{FF2B5EF4-FFF2-40B4-BE49-F238E27FC236}">
                    <a16:creationId xmlns:a16="http://schemas.microsoft.com/office/drawing/2014/main" id="{3D9B66A5-CFE9-D0F9-534A-BB9E2D3157DE}"/>
                  </a:ext>
                </a:extLst>
              </p:cNvPr>
              <p:cNvSpPr txBox="1">
                <a:spLocks noChangeArrowheads="1"/>
              </p:cNvSpPr>
              <p:nvPr/>
            </p:nvSpPr>
            <p:spPr bwMode="auto">
              <a:xfrm>
                <a:off x="1423" y="1668"/>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69" name="Text Box 17">
                <a:extLst>
                  <a:ext uri="{FF2B5EF4-FFF2-40B4-BE49-F238E27FC236}">
                    <a16:creationId xmlns:a16="http://schemas.microsoft.com/office/drawing/2014/main" id="{DCD42786-80EE-25F2-AFEC-62940B890F29}"/>
                  </a:ext>
                </a:extLst>
              </p:cNvPr>
              <p:cNvSpPr txBox="1">
                <a:spLocks noChangeArrowheads="1"/>
              </p:cNvSpPr>
              <p:nvPr/>
            </p:nvSpPr>
            <p:spPr bwMode="auto">
              <a:xfrm>
                <a:off x="1444" y="2422"/>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70" name="Text Box 18">
                <a:extLst>
                  <a:ext uri="{FF2B5EF4-FFF2-40B4-BE49-F238E27FC236}">
                    <a16:creationId xmlns:a16="http://schemas.microsoft.com/office/drawing/2014/main" id="{15E9C8D1-DC94-F2CD-3198-E748A7EADC0E}"/>
                  </a:ext>
                </a:extLst>
              </p:cNvPr>
              <p:cNvSpPr txBox="1">
                <a:spLocks noChangeArrowheads="1"/>
              </p:cNvSpPr>
              <p:nvPr/>
            </p:nvSpPr>
            <p:spPr bwMode="auto">
              <a:xfrm>
                <a:off x="2100" y="2734"/>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71" name="Text Box 19">
                <a:extLst>
                  <a:ext uri="{FF2B5EF4-FFF2-40B4-BE49-F238E27FC236}">
                    <a16:creationId xmlns:a16="http://schemas.microsoft.com/office/drawing/2014/main" id="{23ABC309-DD2B-8596-4B20-E52910DECBC5}"/>
                  </a:ext>
                </a:extLst>
              </p:cNvPr>
              <p:cNvSpPr txBox="1">
                <a:spLocks noChangeArrowheads="1"/>
              </p:cNvSpPr>
              <p:nvPr/>
            </p:nvSpPr>
            <p:spPr bwMode="auto">
              <a:xfrm>
                <a:off x="2689" y="2579"/>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72" name="Text Box 20">
                <a:extLst>
                  <a:ext uri="{FF2B5EF4-FFF2-40B4-BE49-F238E27FC236}">
                    <a16:creationId xmlns:a16="http://schemas.microsoft.com/office/drawing/2014/main" id="{54944DDD-83D2-FA8E-A59D-73366841C394}"/>
                  </a:ext>
                </a:extLst>
              </p:cNvPr>
              <p:cNvSpPr txBox="1">
                <a:spLocks noChangeArrowheads="1"/>
              </p:cNvSpPr>
              <p:nvPr/>
            </p:nvSpPr>
            <p:spPr bwMode="auto">
              <a:xfrm>
                <a:off x="3288" y="2823"/>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73" name="Text Box 21">
                <a:extLst>
                  <a:ext uri="{FF2B5EF4-FFF2-40B4-BE49-F238E27FC236}">
                    <a16:creationId xmlns:a16="http://schemas.microsoft.com/office/drawing/2014/main" id="{B4B988FA-237F-55DA-76CF-E3C5A771E8B5}"/>
                  </a:ext>
                </a:extLst>
              </p:cNvPr>
              <p:cNvSpPr txBox="1">
                <a:spLocks noChangeArrowheads="1"/>
              </p:cNvSpPr>
              <p:nvPr/>
            </p:nvSpPr>
            <p:spPr bwMode="auto">
              <a:xfrm>
                <a:off x="3933" y="2601"/>
                <a:ext cx="39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sym typeface="Symbol" panose="05050102010706020507" pitchFamily="18" charset="2"/>
                  </a:rPr>
                  <a:t></a:t>
                </a:r>
                <a:endParaRPr kumimoji="1" lang="en-US" altLang="zh-CN" b="1">
                  <a:latin typeface="Times New Roman" panose="02020603050405020304" pitchFamily="18" charset="0"/>
                  <a:ea typeface="隶书" panose="02010509060101010101" pitchFamily="49" charset="-122"/>
                </a:endParaRPr>
              </a:p>
            </p:txBody>
          </p:sp>
          <p:sp>
            <p:nvSpPr>
              <p:cNvPr id="228374" name="Text Box 22">
                <a:extLst>
                  <a:ext uri="{FF2B5EF4-FFF2-40B4-BE49-F238E27FC236}">
                    <a16:creationId xmlns:a16="http://schemas.microsoft.com/office/drawing/2014/main" id="{F1B01A03-9E40-443F-FD89-D9FE904273B9}"/>
                  </a:ext>
                </a:extLst>
              </p:cNvPr>
              <p:cNvSpPr txBox="1">
                <a:spLocks noChangeArrowheads="1"/>
              </p:cNvSpPr>
              <p:nvPr/>
            </p:nvSpPr>
            <p:spPr bwMode="auto">
              <a:xfrm>
                <a:off x="889" y="666"/>
                <a:ext cx="33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rPr>
                  <a:t>y</a:t>
                </a:r>
              </a:p>
            </p:txBody>
          </p:sp>
          <p:sp>
            <p:nvSpPr>
              <p:cNvPr id="228375" name="Text Box 23">
                <a:extLst>
                  <a:ext uri="{FF2B5EF4-FFF2-40B4-BE49-F238E27FC236}">
                    <a16:creationId xmlns:a16="http://schemas.microsoft.com/office/drawing/2014/main" id="{654E174B-E539-860E-5D27-272DDB698319}"/>
                  </a:ext>
                </a:extLst>
              </p:cNvPr>
              <p:cNvSpPr txBox="1">
                <a:spLocks noChangeArrowheads="1"/>
              </p:cNvSpPr>
              <p:nvPr/>
            </p:nvSpPr>
            <p:spPr bwMode="auto">
              <a:xfrm>
                <a:off x="5012" y="3666"/>
                <a:ext cx="42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Times New Roman" panose="02020603050405020304" pitchFamily="18" charset="0"/>
                    <a:ea typeface="隶书" panose="02010509060101010101" pitchFamily="49" charset="-122"/>
                  </a:rPr>
                  <a:t>x</a:t>
                </a:r>
              </a:p>
            </p:txBody>
          </p:sp>
        </p:grpSp>
        <p:sp>
          <p:nvSpPr>
            <p:cNvPr id="228376" name="Text Box 24">
              <a:extLst>
                <a:ext uri="{FF2B5EF4-FFF2-40B4-BE49-F238E27FC236}">
                  <a16:creationId xmlns:a16="http://schemas.microsoft.com/office/drawing/2014/main" id="{EA22AFBB-AF9D-B247-43EB-70AE160C5F56}"/>
                </a:ext>
              </a:extLst>
            </p:cNvPr>
            <p:cNvSpPr txBox="1">
              <a:spLocks noChangeArrowheads="1"/>
            </p:cNvSpPr>
            <p:nvPr/>
          </p:nvSpPr>
          <p:spPr bwMode="auto">
            <a:xfrm>
              <a:off x="672" y="3993"/>
              <a:ext cx="270"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100" b="1">
                  <a:latin typeface="隶书" panose="02010509060101010101" pitchFamily="49" charset="-122"/>
                  <a:ea typeface="隶书" panose="02010509060101010101" pitchFamily="49" charset="-122"/>
                </a:rPr>
                <a:t>0</a:t>
              </a:r>
            </a:p>
          </p:txBody>
        </p:sp>
      </p:grpSp>
      <p:sp>
        <p:nvSpPr>
          <p:cNvPr id="2" name="矩形 1">
            <a:extLst>
              <a:ext uri="{FF2B5EF4-FFF2-40B4-BE49-F238E27FC236}">
                <a16:creationId xmlns:a16="http://schemas.microsoft.com/office/drawing/2014/main" id="{E223EF73-1A1C-4F09-C147-090A385C5C11}"/>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4" name="灯片编号占位符 2">
            <a:extLst>
              <a:ext uri="{FF2B5EF4-FFF2-40B4-BE49-F238E27FC236}">
                <a16:creationId xmlns:a16="http://schemas.microsoft.com/office/drawing/2014/main" id="{8083959C-697D-9293-05CF-89E3F1933D34}"/>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22</a:t>
            </a:fld>
            <a:endParaRPr lang="zh-CN" altLang="en-US" dirty="0">
              <a:solidFill>
                <a:prstClr val="black">
                  <a:tint val="75000"/>
                </a:prstClr>
              </a:solidFill>
            </a:endParaRPr>
          </a:p>
        </p:txBody>
      </p:sp>
      <p:sp>
        <p:nvSpPr>
          <p:cNvPr id="5" name="Text Box 33">
            <a:extLst>
              <a:ext uri="{FF2B5EF4-FFF2-40B4-BE49-F238E27FC236}">
                <a16:creationId xmlns:a16="http://schemas.microsoft.com/office/drawing/2014/main" id="{8DF19AFD-0F40-4E0F-E422-302A376AA56A}"/>
              </a:ext>
            </a:extLst>
          </p:cNvPr>
          <p:cNvSpPr txBox="1">
            <a:spLocks noChangeArrowheads="1"/>
          </p:cNvSpPr>
          <p:nvPr/>
        </p:nvSpPr>
        <p:spPr bwMode="auto">
          <a:xfrm>
            <a:off x="395536" y="860721"/>
            <a:ext cx="334288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散乱节点（不均匀节点）</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spcBef>
                <a:spcPct val="50000"/>
              </a:spcBef>
            </a:pP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如果节点分布散乱，可以用</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Matlab</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命令</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30569410-EAB9-DA8A-19DE-B4EE822B6427}"/>
              </a:ext>
            </a:extLst>
          </p:cNvPr>
          <p:cNvSpPr txBox="1"/>
          <p:nvPr/>
        </p:nvSpPr>
        <p:spPr>
          <a:xfrm>
            <a:off x="113707" y="3104952"/>
            <a:ext cx="4011034" cy="338554"/>
          </a:xfrm>
          <a:prstGeom prst="rect">
            <a:avLst/>
          </a:prstGeom>
          <a:noFill/>
        </p:spPr>
        <p:txBody>
          <a:bodyPr wrap="none" rtlCol="0">
            <a:spAutoFit/>
          </a:bodyPr>
          <a:lstStyle/>
          <a:p>
            <a:r>
              <a:rPr lang="en-US" altLang="zh-CN" sz="1600" dirty="0" err="1">
                <a:latin typeface="Menlo" panose="020B0609030804020204" pitchFamily="49" charset="0"/>
              </a:rPr>
              <a:t>griddata</a:t>
            </a:r>
            <a:r>
              <a:rPr lang="en-US" altLang="zh-CN" sz="1600" dirty="0">
                <a:latin typeface="Menlo" panose="020B0609030804020204" pitchFamily="49" charset="0"/>
              </a:rPr>
              <a:t>(x0,y0,z0,x,y,’method’)</a:t>
            </a:r>
            <a:endParaRPr lang="zh-CN" altLang="en-US" sz="1600" dirty="0">
              <a:latin typeface="Menlo" panose="020B0609030804020204" pitchFamily="49" charset="0"/>
            </a:endParaRPr>
          </a:p>
        </p:txBody>
      </p:sp>
      <p:sp>
        <p:nvSpPr>
          <p:cNvPr id="7" name="文本框 6">
            <a:extLst>
              <a:ext uri="{FF2B5EF4-FFF2-40B4-BE49-F238E27FC236}">
                <a16:creationId xmlns:a16="http://schemas.microsoft.com/office/drawing/2014/main" id="{EC2B2CC9-CBAA-4E38-E96C-EFB5C77A39C6}"/>
              </a:ext>
            </a:extLst>
          </p:cNvPr>
          <p:cNvSpPr txBox="1"/>
          <p:nvPr/>
        </p:nvSpPr>
        <p:spPr>
          <a:xfrm>
            <a:off x="380577" y="3938175"/>
            <a:ext cx="3557384" cy="584775"/>
          </a:xfrm>
          <a:prstGeom prst="rect">
            <a:avLst/>
          </a:prstGeom>
          <a:noFill/>
        </p:spPr>
        <p:txBody>
          <a:bodyPr wrap="none" rtlCol="0">
            <a:spAutoFit/>
          </a:bodyPr>
          <a:lstStyle/>
          <a:p>
            <a:r>
              <a:rPr lang="en-US" altLang="zh-CN" sz="1600" dirty="0">
                <a:latin typeface="Menlo" panose="020B0609030804020204" pitchFamily="49" charset="0"/>
              </a:rPr>
              <a:t>Method</a:t>
            </a:r>
            <a:r>
              <a:rPr lang="zh-CN" altLang="en-US" sz="1600" dirty="0">
                <a:latin typeface="Menlo" panose="020B0609030804020204" pitchFamily="49" charset="0"/>
              </a:rPr>
              <a:t>可选</a:t>
            </a:r>
            <a:r>
              <a:rPr lang="en-US" altLang="zh-CN" sz="1600" dirty="0">
                <a:latin typeface="Menlo" panose="020B0609030804020204" pitchFamily="49" charset="0"/>
              </a:rPr>
              <a:t>’</a:t>
            </a:r>
            <a:r>
              <a:rPr lang="en-US" altLang="zh-CN" sz="1600" dirty="0" err="1">
                <a:latin typeface="Menlo" panose="020B0609030804020204" pitchFamily="49" charset="0"/>
              </a:rPr>
              <a:t>nearest’,‘linear</a:t>
            </a:r>
            <a:r>
              <a:rPr lang="en-US" altLang="zh-CN" sz="1600" dirty="0">
                <a:latin typeface="Menlo" panose="020B0609030804020204" pitchFamily="49" charset="0"/>
              </a:rPr>
              <a:t>’</a:t>
            </a:r>
          </a:p>
          <a:p>
            <a:r>
              <a:rPr lang="en-US" altLang="zh-CN" sz="1600" dirty="0">
                <a:latin typeface="Menlo" panose="020B0609030804020204" pitchFamily="49" charset="0"/>
              </a:rPr>
              <a:t>‘</a:t>
            </a:r>
            <a:r>
              <a:rPr lang="en-US" altLang="zh-CN" sz="1600" dirty="0" err="1">
                <a:latin typeface="Menlo" panose="020B0609030804020204" pitchFamily="49" charset="0"/>
              </a:rPr>
              <a:t>cubic’,‘spline</a:t>
            </a:r>
            <a:r>
              <a:rPr lang="en-US" altLang="zh-CN" sz="1600" dirty="0">
                <a:latin typeface="Menlo" panose="020B0609030804020204" pitchFamily="49"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23</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7C23911F-B491-8FF0-E05B-911D8765378C}"/>
              </a:ext>
            </a:extLst>
          </p:cNvPr>
          <p:cNvSpPr txBox="1"/>
          <p:nvPr/>
        </p:nvSpPr>
        <p:spPr>
          <a:xfrm>
            <a:off x="1439652" y="2330899"/>
            <a:ext cx="6264696" cy="2246769"/>
          </a:xfrm>
          <a:prstGeom prst="rect">
            <a:avLst/>
          </a:prstGeom>
          <a:noFill/>
        </p:spPr>
        <p:txBody>
          <a:bodyPr wrap="square">
            <a:spAutoFit/>
          </a:bodyPr>
          <a:lstStyle/>
          <a:p>
            <a:r>
              <a:rPr lang="en" altLang="zh-CN" sz="1400" b="0" i="0" dirty="0">
                <a:effectLst/>
                <a:latin typeface="Menlo" panose="020B0609030804020204" pitchFamily="49" charset="0"/>
              </a:rPr>
              <a:t>x0=[13 14 10 8 18 19 10 16 10 7 8 16 16 12];</a:t>
            </a:r>
          </a:p>
          <a:p>
            <a:r>
              <a:rPr lang="en" altLang="zh-CN" sz="1400" b="0" i="0" dirty="0">
                <a:effectLst/>
                <a:latin typeface="Menlo" panose="020B0609030804020204" pitchFamily="49" charset="0"/>
              </a:rPr>
              <a:t>y0=[0.7 14 2 15 2 13 9 -1 -8 0.3 6 -7 8 -3];</a:t>
            </a:r>
          </a:p>
          <a:p>
            <a:r>
              <a:rPr lang="en" altLang="zh-CN" sz="1400" b="0" i="0" dirty="0">
                <a:effectLst/>
                <a:latin typeface="Menlo" panose="020B0609030804020204" pitchFamily="49" charset="0"/>
              </a:rPr>
              <a:t>z0=[4 8 6 8 6 8 8 9 9 8 8 9 4 9];</a:t>
            </a:r>
          </a:p>
          <a:p>
            <a:endParaRPr lang="en" altLang="zh-CN" sz="1400" b="0" i="0" dirty="0">
              <a:effectLst/>
              <a:latin typeface="Menlo" panose="020B0609030804020204" pitchFamily="49" charset="0"/>
            </a:endParaRPr>
          </a:p>
          <a:p>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x,y</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meshgrid</a:t>
            </a:r>
            <a:r>
              <a:rPr lang="en" altLang="zh-CN" sz="1400" b="0" i="0" dirty="0">
                <a:effectLst/>
                <a:latin typeface="Menlo" panose="020B0609030804020204" pitchFamily="49" charset="0"/>
              </a:rPr>
              <a:t>(5:0.1:20,-5:0.1:20); </a:t>
            </a:r>
            <a:r>
              <a:rPr lang="en" altLang="zh-CN" sz="1400" b="0" i="0" dirty="0">
                <a:solidFill>
                  <a:srgbClr val="008013"/>
                </a:solidFill>
                <a:effectLst/>
                <a:latin typeface="Menlo" panose="020B0609030804020204" pitchFamily="49" charset="0"/>
              </a:rPr>
              <a:t>%</a:t>
            </a:r>
            <a:r>
              <a:rPr lang="zh-CN" altLang="en-US" sz="1400" b="0" i="0" dirty="0">
                <a:solidFill>
                  <a:srgbClr val="008013"/>
                </a:solidFill>
                <a:effectLst/>
                <a:latin typeface="Menlo" panose="020B0609030804020204" pitchFamily="49" charset="0"/>
              </a:rPr>
              <a:t>定义插值节点</a:t>
            </a:r>
            <a:endParaRPr lang="zh-CN" altLang="en-US" sz="1400" b="0" i="0" dirty="0">
              <a:effectLst/>
              <a:latin typeface="Menlo" panose="020B0609030804020204" pitchFamily="49" charset="0"/>
            </a:endParaRPr>
          </a:p>
          <a:p>
            <a:r>
              <a:rPr lang="en" altLang="zh-CN" sz="1400" b="0" i="0" dirty="0">
                <a:effectLst/>
                <a:latin typeface="Menlo" panose="020B0609030804020204" pitchFamily="49" charset="0"/>
              </a:rPr>
              <a:t>z1=</a:t>
            </a:r>
            <a:r>
              <a:rPr lang="en" altLang="zh-CN" sz="1400" b="0" i="0" dirty="0" err="1">
                <a:effectLst/>
                <a:latin typeface="Menlo" panose="020B0609030804020204" pitchFamily="49" charset="0"/>
              </a:rPr>
              <a:t>griddata</a:t>
            </a:r>
            <a:r>
              <a:rPr lang="en" altLang="zh-CN" sz="1400" b="0" i="0" dirty="0">
                <a:effectLst/>
                <a:latin typeface="Menlo" panose="020B0609030804020204" pitchFamily="49" charset="0"/>
              </a:rPr>
              <a:t>(x0,y0,z0,x,y,</a:t>
            </a:r>
            <a:r>
              <a:rPr lang="en" altLang="zh-CN" sz="1400" b="0" i="0" dirty="0">
                <a:solidFill>
                  <a:srgbClr val="A709F5"/>
                </a:solidFill>
                <a:effectLst/>
                <a:latin typeface="Menlo" panose="020B0609030804020204" pitchFamily="49" charset="0"/>
              </a:rPr>
              <a:t>'linear'</a:t>
            </a:r>
            <a:r>
              <a:rPr lang="en" altLang="zh-CN" sz="1400" b="0" i="0" dirty="0">
                <a:effectLst/>
                <a:latin typeface="Menlo" panose="020B0609030804020204" pitchFamily="49" charset="0"/>
              </a:rPr>
              <a:t>); </a:t>
            </a:r>
            <a:r>
              <a:rPr lang="en" altLang="zh-CN" sz="1400" b="0" i="0" dirty="0">
                <a:solidFill>
                  <a:srgbClr val="008013"/>
                </a:solidFill>
                <a:effectLst/>
                <a:latin typeface="Menlo" panose="020B0609030804020204" pitchFamily="49" charset="0"/>
              </a:rPr>
              <a:t>%</a:t>
            </a:r>
            <a:r>
              <a:rPr lang="zh-CN" altLang="en-US" sz="1400" b="0" i="0" dirty="0">
                <a:solidFill>
                  <a:srgbClr val="008013"/>
                </a:solidFill>
                <a:effectLst/>
                <a:latin typeface="Menlo" panose="020B0609030804020204" pitchFamily="49" charset="0"/>
              </a:rPr>
              <a:t>线性插值</a:t>
            </a:r>
            <a:endParaRPr lang="zh-CN" altLang="en-US" sz="1400" b="0" i="0" dirty="0">
              <a:effectLst/>
              <a:latin typeface="Menlo" panose="020B0609030804020204" pitchFamily="49" charset="0"/>
            </a:endParaRPr>
          </a:p>
          <a:p>
            <a:r>
              <a:rPr lang="en" altLang="zh-CN" sz="1400" b="0" i="0" dirty="0">
                <a:effectLst/>
                <a:latin typeface="Menlo" panose="020B0609030804020204" pitchFamily="49" charset="0"/>
              </a:rPr>
              <a:t>z2=</a:t>
            </a:r>
            <a:r>
              <a:rPr lang="en" altLang="zh-CN" sz="1400" b="0" i="0" dirty="0" err="1">
                <a:effectLst/>
                <a:latin typeface="Menlo" panose="020B0609030804020204" pitchFamily="49" charset="0"/>
              </a:rPr>
              <a:t>griddata</a:t>
            </a:r>
            <a:r>
              <a:rPr lang="en" altLang="zh-CN" sz="1400" b="0" i="0" dirty="0">
                <a:effectLst/>
                <a:latin typeface="Menlo" panose="020B0609030804020204" pitchFamily="49" charset="0"/>
              </a:rPr>
              <a:t>(x0,y0,z0,x,y,</a:t>
            </a:r>
            <a:r>
              <a:rPr lang="en" altLang="zh-CN" sz="1400" b="0" i="0" dirty="0">
                <a:solidFill>
                  <a:srgbClr val="A709F5"/>
                </a:solidFill>
                <a:effectLst/>
                <a:latin typeface="Menlo" panose="020B0609030804020204" pitchFamily="49" charset="0"/>
              </a:rPr>
              <a:t>'cubic'</a:t>
            </a:r>
            <a:r>
              <a:rPr lang="en" altLang="zh-CN" sz="1400" b="0" i="0" dirty="0">
                <a:effectLst/>
                <a:latin typeface="Menlo" panose="020B0609030804020204" pitchFamily="49" charset="0"/>
              </a:rPr>
              <a:t>); </a:t>
            </a:r>
            <a:r>
              <a:rPr lang="en" altLang="zh-CN" sz="1400" b="0" i="0" dirty="0">
                <a:solidFill>
                  <a:srgbClr val="008013"/>
                </a:solidFill>
                <a:effectLst/>
                <a:latin typeface="Menlo" panose="020B0609030804020204" pitchFamily="49" charset="0"/>
              </a:rPr>
              <a:t>%</a:t>
            </a:r>
            <a:r>
              <a:rPr lang="zh-CN" altLang="en-US" sz="1400" b="0" i="0" dirty="0">
                <a:solidFill>
                  <a:srgbClr val="008013"/>
                </a:solidFill>
                <a:effectLst/>
                <a:latin typeface="Menlo" panose="020B0609030804020204" pitchFamily="49" charset="0"/>
              </a:rPr>
              <a:t>三次插值</a:t>
            </a:r>
            <a:endParaRPr lang="zh-CN" altLang="en-US" sz="1400" b="0" i="0" dirty="0">
              <a:effectLst/>
              <a:latin typeface="Menlo" panose="020B0609030804020204" pitchFamily="49" charset="0"/>
            </a:endParaRPr>
          </a:p>
          <a:p>
            <a:endParaRPr lang="zh-CN" altLang="en-US" sz="1400" b="0" i="0" dirty="0">
              <a:effectLst/>
              <a:latin typeface="Menlo" panose="020B0609030804020204" pitchFamily="49" charset="0"/>
            </a:endParaRPr>
          </a:p>
          <a:p>
            <a:r>
              <a:rPr lang="en" altLang="zh-CN" sz="1400" b="0" i="0" dirty="0">
                <a:effectLst/>
                <a:latin typeface="Menlo" panose="020B0609030804020204" pitchFamily="49" charset="0"/>
              </a:rPr>
              <a:t>mesh(x,y,z1)</a:t>
            </a:r>
          </a:p>
          <a:p>
            <a:r>
              <a:rPr lang="en" altLang="zh-CN" sz="1400" b="0" i="0" dirty="0">
                <a:effectLst/>
                <a:latin typeface="Menlo" panose="020B0609030804020204" pitchFamily="49" charset="0"/>
              </a:rPr>
              <a:t>mesh(x,y,z2)</a:t>
            </a:r>
          </a:p>
        </p:txBody>
      </p:sp>
      <p:graphicFrame>
        <p:nvGraphicFramePr>
          <p:cNvPr id="4" name="表格 3">
            <a:extLst>
              <a:ext uri="{FF2B5EF4-FFF2-40B4-BE49-F238E27FC236}">
                <a16:creationId xmlns:a16="http://schemas.microsoft.com/office/drawing/2014/main" id="{4F5D4145-5DB8-C392-A5D9-1BD1BB0EA6FD}"/>
              </a:ext>
            </a:extLst>
          </p:cNvPr>
          <p:cNvGraphicFramePr>
            <a:graphicFrameLocks noGrp="1"/>
          </p:cNvGraphicFramePr>
          <p:nvPr>
            <p:extLst>
              <p:ext uri="{D42A27DB-BD31-4B8C-83A1-F6EECF244321}">
                <p14:modId xmlns:p14="http://schemas.microsoft.com/office/powerpoint/2010/main" val="1391913512"/>
              </p:ext>
            </p:extLst>
          </p:nvPr>
        </p:nvGraphicFramePr>
        <p:xfrm>
          <a:off x="971600" y="955174"/>
          <a:ext cx="7416825" cy="1112520"/>
        </p:xfrm>
        <a:graphic>
          <a:graphicData uri="http://schemas.openxmlformats.org/drawingml/2006/table">
            <a:tbl>
              <a:tblPr firstRow="1" bandRow="1">
                <a:tableStyleId>{5940675A-B579-460E-94D1-54222C63F5DA}</a:tableStyleId>
              </a:tblPr>
              <a:tblGrid>
                <a:gridCol w="494455">
                  <a:extLst>
                    <a:ext uri="{9D8B030D-6E8A-4147-A177-3AD203B41FA5}">
                      <a16:colId xmlns:a16="http://schemas.microsoft.com/office/drawing/2014/main" val="2476713344"/>
                    </a:ext>
                  </a:extLst>
                </a:gridCol>
                <a:gridCol w="494455">
                  <a:extLst>
                    <a:ext uri="{9D8B030D-6E8A-4147-A177-3AD203B41FA5}">
                      <a16:colId xmlns:a16="http://schemas.microsoft.com/office/drawing/2014/main" val="1378086163"/>
                    </a:ext>
                  </a:extLst>
                </a:gridCol>
                <a:gridCol w="494455">
                  <a:extLst>
                    <a:ext uri="{9D8B030D-6E8A-4147-A177-3AD203B41FA5}">
                      <a16:colId xmlns:a16="http://schemas.microsoft.com/office/drawing/2014/main" val="1438970945"/>
                    </a:ext>
                  </a:extLst>
                </a:gridCol>
                <a:gridCol w="494455">
                  <a:extLst>
                    <a:ext uri="{9D8B030D-6E8A-4147-A177-3AD203B41FA5}">
                      <a16:colId xmlns:a16="http://schemas.microsoft.com/office/drawing/2014/main" val="2913409594"/>
                    </a:ext>
                  </a:extLst>
                </a:gridCol>
                <a:gridCol w="494455">
                  <a:extLst>
                    <a:ext uri="{9D8B030D-6E8A-4147-A177-3AD203B41FA5}">
                      <a16:colId xmlns:a16="http://schemas.microsoft.com/office/drawing/2014/main" val="2136620836"/>
                    </a:ext>
                  </a:extLst>
                </a:gridCol>
                <a:gridCol w="494455">
                  <a:extLst>
                    <a:ext uri="{9D8B030D-6E8A-4147-A177-3AD203B41FA5}">
                      <a16:colId xmlns:a16="http://schemas.microsoft.com/office/drawing/2014/main" val="3256953427"/>
                    </a:ext>
                  </a:extLst>
                </a:gridCol>
                <a:gridCol w="494455">
                  <a:extLst>
                    <a:ext uri="{9D8B030D-6E8A-4147-A177-3AD203B41FA5}">
                      <a16:colId xmlns:a16="http://schemas.microsoft.com/office/drawing/2014/main" val="564081611"/>
                    </a:ext>
                  </a:extLst>
                </a:gridCol>
                <a:gridCol w="494455">
                  <a:extLst>
                    <a:ext uri="{9D8B030D-6E8A-4147-A177-3AD203B41FA5}">
                      <a16:colId xmlns:a16="http://schemas.microsoft.com/office/drawing/2014/main" val="1991208202"/>
                    </a:ext>
                  </a:extLst>
                </a:gridCol>
                <a:gridCol w="494455">
                  <a:extLst>
                    <a:ext uri="{9D8B030D-6E8A-4147-A177-3AD203B41FA5}">
                      <a16:colId xmlns:a16="http://schemas.microsoft.com/office/drawing/2014/main" val="3146884594"/>
                    </a:ext>
                  </a:extLst>
                </a:gridCol>
                <a:gridCol w="494455">
                  <a:extLst>
                    <a:ext uri="{9D8B030D-6E8A-4147-A177-3AD203B41FA5}">
                      <a16:colId xmlns:a16="http://schemas.microsoft.com/office/drawing/2014/main" val="1578333266"/>
                    </a:ext>
                  </a:extLst>
                </a:gridCol>
                <a:gridCol w="494455">
                  <a:extLst>
                    <a:ext uri="{9D8B030D-6E8A-4147-A177-3AD203B41FA5}">
                      <a16:colId xmlns:a16="http://schemas.microsoft.com/office/drawing/2014/main" val="1319901843"/>
                    </a:ext>
                  </a:extLst>
                </a:gridCol>
                <a:gridCol w="494455">
                  <a:extLst>
                    <a:ext uri="{9D8B030D-6E8A-4147-A177-3AD203B41FA5}">
                      <a16:colId xmlns:a16="http://schemas.microsoft.com/office/drawing/2014/main" val="1600579116"/>
                    </a:ext>
                  </a:extLst>
                </a:gridCol>
                <a:gridCol w="494455">
                  <a:extLst>
                    <a:ext uri="{9D8B030D-6E8A-4147-A177-3AD203B41FA5}">
                      <a16:colId xmlns:a16="http://schemas.microsoft.com/office/drawing/2014/main" val="671696513"/>
                    </a:ext>
                  </a:extLst>
                </a:gridCol>
                <a:gridCol w="494455">
                  <a:extLst>
                    <a:ext uri="{9D8B030D-6E8A-4147-A177-3AD203B41FA5}">
                      <a16:colId xmlns:a16="http://schemas.microsoft.com/office/drawing/2014/main" val="2895877548"/>
                    </a:ext>
                  </a:extLst>
                </a:gridCol>
                <a:gridCol w="494455">
                  <a:extLst>
                    <a:ext uri="{9D8B030D-6E8A-4147-A177-3AD203B41FA5}">
                      <a16:colId xmlns:a16="http://schemas.microsoft.com/office/drawing/2014/main" val="491635979"/>
                    </a:ext>
                  </a:extLst>
                </a:gridCol>
              </a:tblGrid>
              <a:tr h="370840">
                <a:tc>
                  <a:txBody>
                    <a:bodyPr/>
                    <a:lstStyle/>
                    <a:p>
                      <a:pPr algn="ctr"/>
                      <a:r>
                        <a:rPr lang="en-US" altLang="zh-CN" sz="1600" i="1" dirty="0">
                          <a:latin typeface="Times New Roman" panose="02020603050405020304" pitchFamily="18" charset="0"/>
                          <a:cs typeface="Times New Roman" panose="02020603050405020304" pitchFamily="18" charset="0"/>
                        </a:rPr>
                        <a:t>x</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12</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3184834"/>
                  </a:ext>
                </a:extLst>
              </a:tr>
              <a:tr h="370840">
                <a:tc>
                  <a:txBody>
                    <a:bodyPr/>
                    <a:lstStyle/>
                    <a:p>
                      <a:pPr algn="ctr"/>
                      <a:r>
                        <a:rPr lang="en-US" altLang="zh-CN" sz="1600" i="1" dirty="0">
                          <a:latin typeface="Times New Roman" panose="02020603050405020304" pitchFamily="18" charset="0"/>
                          <a:cs typeface="Times New Roman" panose="02020603050405020304" pitchFamily="18" charset="0"/>
                        </a:rPr>
                        <a:t>y</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77020752"/>
                  </a:ext>
                </a:extLst>
              </a:tr>
              <a:tr h="370840">
                <a:tc>
                  <a:txBody>
                    <a:bodyPr/>
                    <a:lstStyle/>
                    <a:p>
                      <a:pPr algn="ctr"/>
                      <a:r>
                        <a:rPr lang="en-US" altLang="zh-CN" sz="1600" i="1" dirty="0">
                          <a:latin typeface="Times New Roman" panose="02020603050405020304" pitchFamily="18" charset="0"/>
                          <a:cs typeface="Times New Roman" panose="02020603050405020304" pitchFamily="18" charset="0"/>
                        </a:rPr>
                        <a:t>z</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6</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67257919"/>
                  </a:ext>
                </a:extLst>
              </a:tr>
            </a:tbl>
          </a:graphicData>
        </a:graphic>
      </p:graphicFrame>
    </p:spTree>
    <p:extLst>
      <p:ext uri="{BB962C8B-B14F-4D97-AF65-F5344CB8AC3E}">
        <p14:creationId xmlns:p14="http://schemas.microsoft.com/office/powerpoint/2010/main" val="1817744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24</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3002D1C9-CBC0-3735-13FF-4B288238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88" y="1275606"/>
            <a:ext cx="3929238" cy="3009782"/>
          </a:xfrm>
          <a:prstGeom prst="rect">
            <a:avLst/>
          </a:prstGeom>
        </p:spPr>
      </p:pic>
      <p:pic>
        <p:nvPicPr>
          <p:cNvPr id="9" name="图片 8">
            <a:extLst>
              <a:ext uri="{FF2B5EF4-FFF2-40B4-BE49-F238E27FC236}">
                <a16:creationId xmlns:a16="http://schemas.microsoft.com/office/drawing/2014/main" id="{16849569-052A-D324-D89A-FF8640DB7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785" y="1275606"/>
            <a:ext cx="3981387" cy="3009782"/>
          </a:xfrm>
          <a:prstGeom prst="rect">
            <a:avLst/>
          </a:prstGeom>
        </p:spPr>
      </p:pic>
    </p:spTree>
    <p:extLst>
      <p:ext uri="{BB962C8B-B14F-4D97-AF65-F5344CB8AC3E}">
        <p14:creationId xmlns:p14="http://schemas.microsoft.com/office/powerpoint/2010/main" val="33093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25</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4A2C9F7D-B782-FD61-B1F9-EB103A8668B4}"/>
              </a:ext>
            </a:extLst>
          </p:cNvPr>
          <p:cNvSpPr txBox="1"/>
          <p:nvPr/>
        </p:nvSpPr>
        <p:spPr>
          <a:xfrm>
            <a:off x="1197320" y="1373300"/>
            <a:ext cx="2658603" cy="2751715"/>
          </a:xfrm>
          <a:prstGeom prst="rect">
            <a:avLst/>
          </a:prstGeom>
          <a:noFill/>
        </p:spPr>
        <p:txBody>
          <a:bodyPr wrap="square">
            <a:spAutoFit/>
          </a:bodyPr>
          <a:lstStyle/>
          <a:p>
            <a:pPr>
              <a:lnSpc>
                <a:spcPct val="150000"/>
              </a:lnSpc>
            </a:pPr>
            <a:r>
              <a:rPr lang="zh-CN" altLang="en-US" sz="4000" dirty="0">
                <a:latin typeface="Times New Roman" panose="02020603050405020304" pitchFamily="18" charset="0"/>
                <a:cs typeface="Times New Roman" panose="02020603050405020304" pitchFamily="18" charset="0"/>
              </a:rPr>
              <a:t> 8     1     6</a:t>
            </a:r>
          </a:p>
          <a:p>
            <a:pPr>
              <a:lnSpc>
                <a:spcPct val="150000"/>
              </a:lnSpc>
            </a:pPr>
            <a:r>
              <a:rPr lang="zh-CN" altLang="en-US" sz="4000" dirty="0">
                <a:latin typeface="Times New Roman" panose="02020603050405020304" pitchFamily="18" charset="0"/>
                <a:cs typeface="Times New Roman" panose="02020603050405020304" pitchFamily="18" charset="0"/>
              </a:rPr>
              <a:t> 3     5     7</a:t>
            </a:r>
          </a:p>
          <a:p>
            <a:pPr>
              <a:lnSpc>
                <a:spcPct val="150000"/>
              </a:lnSpc>
            </a:pPr>
            <a:r>
              <a:rPr lang="zh-CN" altLang="en-US" sz="4000" dirty="0">
                <a:latin typeface="Times New Roman" panose="02020603050405020304" pitchFamily="18" charset="0"/>
                <a:cs typeface="Times New Roman" panose="02020603050405020304" pitchFamily="18" charset="0"/>
              </a:rPr>
              <a:t> 4     9     2</a:t>
            </a:r>
          </a:p>
        </p:txBody>
      </p:sp>
      <p:graphicFrame>
        <p:nvGraphicFramePr>
          <p:cNvPr id="19" name="表格 18">
            <a:extLst>
              <a:ext uri="{FF2B5EF4-FFF2-40B4-BE49-F238E27FC236}">
                <a16:creationId xmlns:a16="http://schemas.microsoft.com/office/drawing/2014/main" id="{F4EDCF39-3BF6-9EEA-0FE1-5028E30A1FAB}"/>
              </a:ext>
            </a:extLst>
          </p:cNvPr>
          <p:cNvGraphicFramePr>
            <a:graphicFrameLocks noGrp="1"/>
          </p:cNvGraphicFramePr>
          <p:nvPr>
            <p:extLst>
              <p:ext uri="{D42A27DB-BD31-4B8C-83A1-F6EECF244321}">
                <p14:modId xmlns:p14="http://schemas.microsoft.com/office/powerpoint/2010/main" val="3459706241"/>
              </p:ext>
            </p:extLst>
          </p:nvPr>
        </p:nvGraphicFramePr>
        <p:xfrm>
          <a:off x="1043608" y="1491630"/>
          <a:ext cx="2779158" cy="2751714"/>
        </p:xfrm>
        <a:graphic>
          <a:graphicData uri="http://schemas.openxmlformats.org/drawingml/2006/table">
            <a:tbl>
              <a:tblPr firstRow="1" bandRow="1">
                <a:tableStyleId>{5940675A-B579-460E-94D1-54222C63F5DA}</a:tableStyleId>
              </a:tblPr>
              <a:tblGrid>
                <a:gridCol w="463193">
                  <a:extLst>
                    <a:ext uri="{9D8B030D-6E8A-4147-A177-3AD203B41FA5}">
                      <a16:colId xmlns:a16="http://schemas.microsoft.com/office/drawing/2014/main" val="484367320"/>
                    </a:ext>
                  </a:extLst>
                </a:gridCol>
                <a:gridCol w="463193">
                  <a:extLst>
                    <a:ext uri="{9D8B030D-6E8A-4147-A177-3AD203B41FA5}">
                      <a16:colId xmlns:a16="http://schemas.microsoft.com/office/drawing/2014/main" val="2695578687"/>
                    </a:ext>
                  </a:extLst>
                </a:gridCol>
                <a:gridCol w="463193">
                  <a:extLst>
                    <a:ext uri="{9D8B030D-6E8A-4147-A177-3AD203B41FA5}">
                      <a16:colId xmlns:a16="http://schemas.microsoft.com/office/drawing/2014/main" val="1676179758"/>
                    </a:ext>
                  </a:extLst>
                </a:gridCol>
                <a:gridCol w="463193">
                  <a:extLst>
                    <a:ext uri="{9D8B030D-6E8A-4147-A177-3AD203B41FA5}">
                      <a16:colId xmlns:a16="http://schemas.microsoft.com/office/drawing/2014/main" val="1849335234"/>
                    </a:ext>
                  </a:extLst>
                </a:gridCol>
                <a:gridCol w="463193">
                  <a:extLst>
                    <a:ext uri="{9D8B030D-6E8A-4147-A177-3AD203B41FA5}">
                      <a16:colId xmlns:a16="http://schemas.microsoft.com/office/drawing/2014/main" val="466066449"/>
                    </a:ext>
                  </a:extLst>
                </a:gridCol>
                <a:gridCol w="463193">
                  <a:extLst>
                    <a:ext uri="{9D8B030D-6E8A-4147-A177-3AD203B41FA5}">
                      <a16:colId xmlns:a16="http://schemas.microsoft.com/office/drawing/2014/main" val="2435517480"/>
                    </a:ext>
                  </a:extLst>
                </a:gridCol>
              </a:tblGrid>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6005602"/>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7358894"/>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6155169"/>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1063656"/>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017788"/>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370882"/>
                  </a:ext>
                </a:extLst>
              </a:tr>
            </a:tbl>
          </a:graphicData>
        </a:graphic>
      </p:graphicFrame>
      <p:sp>
        <p:nvSpPr>
          <p:cNvPr id="20" name="文本框 19">
            <a:extLst>
              <a:ext uri="{FF2B5EF4-FFF2-40B4-BE49-F238E27FC236}">
                <a16:creationId xmlns:a16="http://schemas.microsoft.com/office/drawing/2014/main" id="{01B40755-ABA5-52CD-6768-23D58833172B}"/>
              </a:ext>
            </a:extLst>
          </p:cNvPr>
          <p:cNvSpPr txBox="1"/>
          <p:nvPr/>
        </p:nvSpPr>
        <p:spPr>
          <a:xfrm>
            <a:off x="5508471" y="1473439"/>
            <a:ext cx="2206053" cy="1200329"/>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确定</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4</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个近邻像素</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p>
        </p:txBody>
      </p:sp>
      <p:sp>
        <p:nvSpPr>
          <p:cNvPr id="21" name="文本框 20">
            <a:extLst>
              <a:ext uri="{FF2B5EF4-FFF2-40B4-BE49-F238E27FC236}">
                <a16:creationId xmlns:a16="http://schemas.microsoft.com/office/drawing/2014/main" id="{F1D0170C-C03E-4854-2DA0-47C6282F9720}"/>
              </a:ext>
            </a:extLst>
          </p:cNvPr>
          <p:cNvSpPr txBox="1"/>
          <p:nvPr/>
        </p:nvSpPr>
        <p:spPr>
          <a:xfrm>
            <a:off x="4605980" y="3053892"/>
            <a:ext cx="4011034" cy="923330"/>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左上角蓝色的点计算步骤：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8-7/4=6.25</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3+2/4=3.5</a:t>
            </a: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6.25-(6.25-3.5)/4=</a:t>
            </a:r>
            <a:r>
              <a:rPr kumimoji="1"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5.5625</a:t>
            </a:r>
            <a:endPar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6EB7A47C-2B18-EB24-F523-4F253A954493}"/>
              </a:ext>
            </a:extLst>
          </p:cNvPr>
          <p:cNvSpPr txBox="1"/>
          <p:nvPr/>
        </p:nvSpPr>
        <p:spPr>
          <a:xfrm>
            <a:off x="1547664" y="1761239"/>
            <a:ext cx="300082" cy="369332"/>
          </a:xfrm>
          <a:prstGeom prst="rect">
            <a:avLst/>
          </a:prstGeom>
          <a:noFill/>
        </p:spPr>
        <p:txBody>
          <a:bodyPr wrap="none" rtlCol="0">
            <a:spAutoFit/>
          </a:bodyPr>
          <a:lstStyle/>
          <a:p>
            <a:r>
              <a:rPr kumimoji="1" lang="zh-CN" altLang="en-US" dirty="0">
                <a:solidFill>
                  <a:srgbClr val="FF0000"/>
                </a:solidFill>
              </a:rPr>
              <a:t>*</a:t>
            </a:r>
          </a:p>
        </p:txBody>
      </p:sp>
      <p:sp>
        <p:nvSpPr>
          <p:cNvPr id="24" name="文本框 23">
            <a:extLst>
              <a:ext uri="{FF2B5EF4-FFF2-40B4-BE49-F238E27FC236}">
                <a16:creationId xmlns:a16="http://schemas.microsoft.com/office/drawing/2014/main" id="{17715DE6-F47D-179B-02EE-16364E359969}"/>
              </a:ext>
            </a:extLst>
          </p:cNvPr>
          <p:cNvSpPr txBox="1"/>
          <p:nvPr/>
        </p:nvSpPr>
        <p:spPr>
          <a:xfrm>
            <a:off x="1547664" y="2682821"/>
            <a:ext cx="300082" cy="369332"/>
          </a:xfrm>
          <a:prstGeom prst="rect">
            <a:avLst/>
          </a:prstGeom>
          <a:noFill/>
        </p:spPr>
        <p:txBody>
          <a:bodyPr wrap="square" rtlCol="0">
            <a:spAutoFit/>
          </a:bodyPr>
          <a:lstStyle/>
          <a:p>
            <a:r>
              <a:rPr kumimoji="1" lang="zh-CN" altLang="en-US" dirty="0">
                <a:solidFill>
                  <a:srgbClr val="FF0000"/>
                </a:solidFill>
              </a:rPr>
              <a:t>*</a:t>
            </a:r>
          </a:p>
        </p:txBody>
      </p:sp>
    </p:spTree>
    <p:extLst>
      <p:ext uri="{BB962C8B-B14F-4D97-AF65-F5344CB8AC3E}">
        <p14:creationId xmlns:p14="http://schemas.microsoft.com/office/powerpoint/2010/main" val="56132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26</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5170A177-AD97-3BF9-66C6-304AF4858C20}"/>
              </a:ext>
            </a:extLst>
          </p:cNvPr>
          <p:cNvSpPr txBox="1"/>
          <p:nvPr/>
        </p:nvSpPr>
        <p:spPr>
          <a:xfrm>
            <a:off x="457200" y="1073945"/>
            <a:ext cx="3610744" cy="1754326"/>
          </a:xfrm>
          <a:prstGeom prst="rect">
            <a:avLst/>
          </a:prstGeom>
          <a:noFill/>
        </p:spPr>
        <p:txBody>
          <a:bodyPr wrap="square">
            <a:spAutoFit/>
          </a:bodyPr>
          <a:lstStyle/>
          <a:p>
            <a:r>
              <a:rPr lang="en" altLang="zh-CN" sz="1200" b="0" i="0" dirty="0" err="1">
                <a:effectLst/>
                <a:latin typeface="Menlo" panose="020B0609030804020204" pitchFamily="49" charset="0"/>
              </a:rPr>
              <a:t>img</a:t>
            </a:r>
            <a:r>
              <a:rPr lang="en" altLang="zh-CN" sz="1200" b="0" i="0" dirty="0">
                <a:effectLst/>
                <a:latin typeface="Menlo" panose="020B0609030804020204" pitchFamily="49" charset="0"/>
              </a:rPr>
              <a:t> = magic(3); </a:t>
            </a:r>
          </a:p>
          <a:p>
            <a:br>
              <a:rPr lang="en" altLang="zh-CN" sz="1200" b="0" i="0" dirty="0">
                <a:effectLst/>
                <a:latin typeface="Menlo" panose="020B0609030804020204" pitchFamily="49" charset="0"/>
              </a:rPr>
            </a:br>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[x0,y0]=</a:t>
            </a:r>
            <a:r>
              <a:rPr lang="en" altLang="zh-CN" sz="1200" b="0" i="0" dirty="0" err="1">
                <a:effectLst/>
                <a:latin typeface="Menlo" panose="020B0609030804020204" pitchFamily="49" charset="0"/>
              </a:rPr>
              <a:t>meshgrid</a:t>
            </a:r>
            <a:r>
              <a:rPr lang="en" altLang="zh-CN" sz="1200" b="0" i="0" dirty="0">
                <a:effectLst/>
                <a:latin typeface="Menlo" panose="020B0609030804020204" pitchFamily="49" charset="0"/>
              </a:rPr>
              <a:t>(1.5:2:5.5,1.5:2:5.5);</a:t>
            </a:r>
          </a:p>
          <a:p>
            <a:r>
              <a:rPr lang="en" altLang="zh-CN" sz="1200" b="0" i="0" dirty="0">
                <a:effectLst/>
                <a:latin typeface="Menlo" panose="020B0609030804020204" pitchFamily="49" charset="0"/>
              </a:rPr>
              <a:t>z0=</a:t>
            </a:r>
            <a:r>
              <a:rPr lang="en" altLang="zh-CN" sz="1200" b="0" i="0" dirty="0" err="1">
                <a:effectLst/>
                <a:latin typeface="Menlo" panose="020B0609030804020204" pitchFamily="49" charset="0"/>
              </a:rPr>
              <a:t>img</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a:t>
            </a:r>
            <a:r>
              <a:rPr lang="en" altLang="zh-CN" sz="1200" b="0" i="0" dirty="0" err="1">
                <a:effectLst/>
                <a:latin typeface="Menlo" panose="020B0609030804020204" pitchFamily="49" charset="0"/>
              </a:rPr>
              <a:t>x,y</a:t>
            </a:r>
            <a:r>
              <a:rPr lang="en" altLang="zh-CN" sz="1200" b="0" i="0" dirty="0">
                <a:effectLst/>
                <a:latin typeface="Menlo" panose="020B0609030804020204" pitchFamily="49" charset="0"/>
              </a:rPr>
              <a:t>]=</a:t>
            </a:r>
            <a:r>
              <a:rPr lang="en" altLang="zh-CN" sz="1200" b="0" i="0" dirty="0" err="1">
                <a:effectLst/>
                <a:latin typeface="Menlo" panose="020B0609030804020204" pitchFamily="49" charset="0"/>
              </a:rPr>
              <a:t>meshgrid</a:t>
            </a:r>
            <a:r>
              <a:rPr lang="en" altLang="zh-CN" sz="1200" b="0" i="0" dirty="0">
                <a:effectLst/>
                <a:latin typeface="Menlo" panose="020B0609030804020204" pitchFamily="49" charset="0"/>
              </a:rPr>
              <a:t>(1:1:6,1:1:6);</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z1=interp2(x0,y0,z0,x,y,</a:t>
            </a:r>
            <a:r>
              <a:rPr lang="en" altLang="zh-CN" sz="1200" b="0" i="0" dirty="0">
                <a:solidFill>
                  <a:srgbClr val="A709F5"/>
                </a:solidFill>
                <a:effectLst/>
                <a:latin typeface="Menlo" panose="020B0609030804020204" pitchFamily="49" charset="0"/>
              </a:rPr>
              <a:t>"linear"</a:t>
            </a:r>
            <a:r>
              <a:rPr lang="en" altLang="zh-CN" sz="1200" b="0" i="0" dirty="0">
                <a:effectLst/>
                <a:latin typeface="Menlo" panose="020B0609030804020204" pitchFamily="49" charset="0"/>
              </a:rPr>
              <a:t>);</a:t>
            </a:r>
          </a:p>
        </p:txBody>
      </p:sp>
      <p:sp>
        <p:nvSpPr>
          <p:cNvPr id="8" name="文本框 7">
            <a:extLst>
              <a:ext uri="{FF2B5EF4-FFF2-40B4-BE49-F238E27FC236}">
                <a16:creationId xmlns:a16="http://schemas.microsoft.com/office/drawing/2014/main" id="{2C1E99BD-2E8A-0B44-B228-0EBFBEB77ADA}"/>
              </a:ext>
            </a:extLst>
          </p:cNvPr>
          <p:cNvSpPr txBox="1"/>
          <p:nvPr/>
        </p:nvSpPr>
        <p:spPr>
          <a:xfrm>
            <a:off x="367339" y="3291830"/>
            <a:ext cx="3718082" cy="1200329"/>
          </a:xfrm>
          <a:prstGeom prst="rect">
            <a:avLst/>
          </a:prstGeom>
          <a:noFill/>
        </p:spPr>
        <p:txBody>
          <a:bodyPr wrap="square">
            <a:spAutoFit/>
          </a:bodyPr>
          <a:lstStyle/>
          <a:p>
            <a:r>
              <a:rPr lang="zh-CN" altLang="en-US" sz="1200" dirty="0"/>
              <a:t>NaN       NaN       NaN       NaN       </a:t>
            </a:r>
            <a:r>
              <a:rPr lang="en-US" altLang="zh-CN" sz="1200" dirty="0"/>
              <a:t>    </a:t>
            </a:r>
            <a:r>
              <a:rPr lang="zh-CN" altLang="en-US" sz="1200" dirty="0"/>
              <a:t>NaN       </a:t>
            </a:r>
            <a:r>
              <a:rPr lang="en-US" altLang="zh-CN" sz="1200" dirty="0"/>
              <a:t>   </a:t>
            </a:r>
            <a:r>
              <a:rPr lang="zh-CN" altLang="en-US" sz="1200" dirty="0"/>
              <a:t>NaN</a:t>
            </a:r>
          </a:p>
          <a:p>
            <a:r>
              <a:rPr lang="zh-CN" altLang="en-US" sz="1200" dirty="0"/>
              <a:t>NaN    </a:t>
            </a:r>
            <a:r>
              <a:rPr lang="zh-CN" altLang="en-US" sz="1200" dirty="0">
                <a:solidFill>
                  <a:srgbClr val="FF0000"/>
                </a:solidFill>
              </a:rPr>
              <a:t>5.5625</a:t>
            </a:r>
            <a:r>
              <a:rPr lang="zh-CN" altLang="en-US" sz="1200" dirty="0"/>
              <a:t>    3.1875    3.0625    5.1875       NaN</a:t>
            </a:r>
          </a:p>
          <a:p>
            <a:r>
              <a:rPr lang="zh-CN" altLang="en-US" sz="1200" dirty="0"/>
              <a:t>NaN    4.1875    4.0625    4.6875    6.0625       NaN</a:t>
            </a:r>
          </a:p>
          <a:p>
            <a:r>
              <a:rPr lang="zh-CN" altLang="en-US" sz="1200" dirty="0"/>
              <a:t>NaN    3.9375    5.3125    5.9375    5.8125       NaN</a:t>
            </a:r>
          </a:p>
          <a:p>
            <a:r>
              <a:rPr lang="zh-CN" altLang="en-US" sz="1200" dirty="0"/>
              <a:t>NaN    4.8125    6.9375    6.8125    4.4375       NaN</a:t>
            </a:r>
          </a:p>
          <a:p>
            <a:r>
              <a:rPr lang="zh-CN" altLang="en-US" sz="1200" dirty="0"/>
              <a:t>NaN       NaN       NaN       NaN      </a:t>
            </a:r>
            <a:r>
              <a:rPr lang="en-US" altLang="zh-CN" sz="1200" dirty="0"/>
              <a:t>   </a:t>
            </a:r>
            <a:r>
              <a:rPr lang="zh-CN" altLang="en-US" sz="1200" dirty="0"/>
              <a:t> NaN       </a:t>
            </a:r>
            <a:r>
              <a:rPr lang="en-US" altLang="zh-CN" sz="1200" dirty="0"/>
              <a:t>   </a:t>
            </a:r>
            <a:r>
              <a:rPr lang="zh-CN" altLang="en-US" sz="1200" dirty="0"/>
              <a:t>NaN</a:t>
            </a:r>
          </a:p>
        </p:txBody>
      </p:sp>
      <p:sp>
        <p:nvSpPr>
          <p:cNvPr id="12" name="文本框 11">
            <a:extLst>
              <a:ext uri="{FF2B5EF4-FFF2-40B4-BE49-F238E27FC236}">
                <a16:creationId xmlns:a16="http://schemas.microsoft.com/office/drawing/2014/main" id="{4A2C9F7D-B782-FD61-B1F9-EB103A8668B4}"/>
              </a:ext>
            </a:extLst>
          </p:cNvPr>
          <p:cNvSpPr txBox="1"/>
          <p:nvPr/>
        </p:nvSpPr>
        <p:spPr>
          <a:xfrm>
            <a:off x="2279131" y="929732"/>
            <a:ext cx="780701" cy="577081"/>
          </a:xfrm>
          <a:prstGeom prst="rect">
            <a:avLst/>
          </a:prstGeom>
          <a:noFill/>
        </p:spPr>
        <p:txBody>
          <a:bodyPr wrap="square">
            <a:spAutoFit/>
          </a:bodyPr>
          <a:lstStyle/>
          <a:p>
            <a:r>
              <a:rPr lang="zh-CN" altLang="en-US" sz="1050" dirty="0"/>
              <a:t> 8     1     6</a:t>
            </a:r>
          </a:p>
          <a:p>
            <a:r>
              <a:rPr lang="zh-CN" altLang="en-US" sz="1050" dirty="0"/>
              <a:t> 3     5     7</a:t>
            </a:r>
          </a:p>
          <a:p>
            <a:r>
              <a:rPr lang="zh-CN" altLang="en-US" sz="1050" dirty="0"/>
              <a:t> 4     9     2</a:t>
            </a:r>
          </a:p>
        </p:txBody>
      </p:sp>
      <p:sp>
        <p:nvSpPr>
          <p:cNvPr id="14" name="文本框 13">
            <a:extLst>
              <a:ext uri="{FF2B5EF4-FFF2-40B4-BE49-F238E27FC236}">
                <a16:creationId xmlns:a16="http://schemas.microsoft.com/office/drawing/2014/main" id="{FD29E5A5-1905-0225-54F4-B07BD1B8C1E1}"/>
              </a:ext>
            </a:extLst>
          </p:cNvPr>
          <p:cNvSpPr txBox="1"/>
          <p:nvPr/>
        </p:nvSpPr>
        <p:spPr>
          <a:xfrm>
            <a:off x="4712678" y="1073945"/>
            <a:ext cx="3456384" cy="646331"/>
          </a:xfrm>
          <a:prstGeom prst="rect">
            <a:avLst/>
          </a:prstGeom>
          <a:noFill/>
        </p:spPr>
        <p:txBody>
          <a:bodyPr wrap="square">
            <a:spAutoFit/>
          </a:bodyPr>
          <a:lstStyle/>
          <a:p>
            <a:r>
              <a:rPr lang="en" altLang="zh-CN" sz="1200" b="0" i="0" dirty="0" err="1">
                <a:effectLst/>
                <a:latin typeface="Menlo" panose="020B0609030804020204" pitchFamily="49" charset="0"/>
              </a:rPr>
              <a:t>img</a:t>
            </a:r>
            <a:r>
              <a:rPr lang="en" altLang="zh-CN" sz="1200" b="0" i="0" dirty="0">
                <a:effectLst/>
                <a:latin typeface="Menlo" panose="020B0609030804020204" pitchFamily="49" charset="0"/>
              </a:rPr>
              <a:t> = magic(3); </a:t>
            </a:r>
          </a:p>
          <a:p>
            <a:br>
              <a:rPr lang="en" altLang="zh-CN" sz="1200" b="0" i="0" dirty="0">
                <a:effectLst/>
                <a:latin typeface="Menlo" panose="020B0609030804020204" pitchFamily="49" charset="0"/>
              </a:rPr>
            </a:br>
            <a:endParaRPr lang="en" altLang="zh-CN" sz="1200" b="0" i="0" dirty="0">
              <a:effectLst/>
              <a:latin typeface="Menlo" panose="020B0609030804020204" pitchFamily="49" charset="0"/>
            </a:endParaRPr>
          </a:p>
        </p:txBody>
      </p:sp>
      <p:sp>
        <p:nvSpPr>
          <p:cNvPr id="16" name="文本框 15">
            <a:extLst>
              <a:ext uri="{FF2B5EF4-FFF2-40B4-BE49-F238E27FC236}">
                <a16:creationId xmlns:a16="http://schemas.microsoft.com/office/drawing/2014/main" id="{923C8874-FB6C-DD04-94F9-1E8A8473D20D}"/>
              </a:ext>
            </a:extLst>
          </p:cNvPr>
          <p:cNvSpPr txBox="1"/>
          <p:nvPr/>
        </p:nvSpPr>
        <p:spPr>
          <a:xfrm>
            <a:off x="4676292" y="1506813"/>
            <a:ext cx="4032448" cy="276999"/>
          </a:xfrm>
          <a:prstGeom prst="rect">
            <a:avLst/>
          </a:prstGeom>
          <a:noFill/>
        </p:spPr>
        <p:txBody>
          <a:bodyPr wrap="square">
            <a:spAutoFit/>
          </a:bodyPr>
          <a:lstStyle/>
          <a:p>
            <a:r>
              <a:rPr lang="en" altLang="zh-CN" sz="1200" b="0" i="0" dirty="0" err="1">
                <a:effectLst/>
                <a:latin typeface="Menlo" panose="020B0609030804020204" pitchFamily="49" charset="0"/>
              </a:rPr>
              <a:t>img_resized</a:t>
            </a:r>
            <a:r>
              <a:rPr lang="en" altLang="zh-CN" sz="1200" b="0" i="0" dirty="0">
                <a:effectLst/>
                <a:latin typeface="Menlo" panose="020B0609030804020204" pitchFamily="49" charset="0"/>
              </a:rPr>
              <a:t> = </a:t>
            </a:r>
            <a:r>
              <a:rPr lang="en" altLang="zh-CN" sz="1200" b="0" i="0" dirty="0" err="1">
                <a:effectLst/>
                <a:latin typeface="Menlo" panose="020B0609030804020204" pitchFamily="49" charset="0"/>
              </a:rPr>
              <a:t>imresize</a:t>
            </a:r>
            <a:r>
              <a:rPr lang="en" altLang="zh-CN" sz="1200" b="0" i="0" dirty="0">
                <a:effectLst/>
                <a:latin typeface="Menlo" panose="020B0609030804020204" pitchFamily="49" charset="0"/>
              </a:rPr>
              <a:t>(</a:t>
            </a:r>
            <a:r>
              <a:rPr lang="en" altLang="zh-CN" sz="1200" b="0" i="0" dirty="0" err="1">
                <a:effectLst/>
                <a:latin typeface="Menlo" panose="020B0609030804020204" pitchFamily="49" charset="0"/>
              </a:rPr>
              <a:t>img</a:t>
            </a:r>
            <a:r>
              <a:rPr lang="en" altLang="zh-CN" sz="1200" b="0" i="0" dirty="0">
                <a:effectLst/>
                <a:latin typeface="Menlo" panose="020B0609030804020204" pitchFamily="49" charset="0"/>
              </a:rPr>
              <a:t>, 2, </a:t>
            </a:r>
            <a:r>
              <a:rPr lang="en" altLang="zh-CN" sz="1200" b="0" i="0" dirty="0">
                <a:solidFill>
                  <a:srgbClr val="A709F5"/>
                </a:solidFill>
                <a:effectLst/>
                <a:latin typeface="Menlo" panose="020B0609030804020204" pitchFamily="49" charset="0"/>
              </a:rPr>
              <a:t>'bilinear'</a:t>
            </a:r>
            <a:r>
              <a:rPr lang="en" altLang="zh-CN" sz="1200" b="0" i="0" dirty="0">
                <a:effectLst/>
                <a:latin typeface="Menlo" panose="020B0609030804020204" pitchFamily="49" charset="0"/>
              </a:rPr>
              <a:t>)</a:t>
            </a:r>
          </a:p>
        </p:txBody>
      </p:sp>
      <p:sp>
        <p:nvSpPr>
          <p:cNvPr id="18" name="文本框 17">
            <a:extLst>
              <a:ext uri="{FF2B5EF4-FFF2-40B4-BE49-F238E27FC236}">
                <a16:creationId xmlns:a16="http://schemas.microsoft.com/office/drawing/2014/main" id="{3E2460ED-C145-2A5C-8FD7-F70AC1FFA5AE}"/>
              </a:ext>
            </a:extLst>
          </p:cNvPr>
          <p:cNvSpPr txBox="1"/>
          <p:nvPr/>
        </p:nvSpPr>
        <p:spPr>
          <a:xfrm>
            <a:off x="4761738" y="3291829"/>
            <a:ext cx="3582923" cy="1200329"/>
          </a:xfrm>
          <a:prstGeom prst="rect">
            <a:avLst/>
          </a:prstGeom>
          <a:noFill/>
        </p:spPr>
        <p:txBody>
          <a:bodyPr wrap="square">
            <a:spAutoFit/>
          </a:bodyPr>
          <a:lstStyle/>
          <a:p>
            <a:r>
              <a:rPr lang="zh-CN" altLang="en-US" sz="1200" dirty="0"/>
              <a:t> 8.0000    6.2500    2.7500    2.2500    4.7500    6.0000</a:t>
            </a:r>
          </a:p>
          <a:p>
            <a:r>
              <a:rPr lang="zh-CN" altLang="en-US" sz="1200" dirty="0"/>
              <a:t>6.7500    </a:t>
            </a:r>
            <a:r>
              <a:rPr lang="zh-CN" altLang="en-US" sz="1200" dirty="0">
                <a:solidFill>
                  <a:srgbClr val="FF0000"/>
                </a:solidFill>
              </a:rPr>
              <a:t>5.5625</a:t>
            </a:r>
            <a:r>
              <a:rPr lang="zh-CN" altLang="en-US" sz="1200" dirty="0">
                <a:solidFill>
                  <a:srgbClr val="4B5DFE"/>
                </a:solidFill>
              </a:rPr>
              <a:t>    3.1875    3.0625    5.1875    </a:t>
            </a:r>
            <a:r>
              <a:rPr lang="zh-CN" altLang="en-US" sz="1200" dirty="0"/>
              <a:t>6.2500</a:t>
            </a:r>
          </a:p>
          <a:p>
            <a:r>
              <a:rPr lang="zh-CN" altLang="en-US" sz="1200" dirty="0"/>
              <a:t>4.2500    </a:t>
            </a:r>
            <a:r>
              <a:rPr lang="zh-CN" altLang="en-US" sz="1200" dirty="0">
                <a:solidFill>
                  <a:srgbClr val="4B5DFE"/>
                </a:solidFill>
              </a:rPr>
              <a:t>4.1875    4.0625    4.6875    6.0625    </a:t>
            </a:r>
            <a:r>
              <a:rPr lang="zh-CN" altLang="en-US" sz="1200" dirty="0"/>
              <a:t>6.7500</a:t>
            </a:r>
          </a:p>
          <a:p>
            <a:r>
              <a:rPr lang="zh-CN" altLang="en-US" sz="1200" dirty="0"/>
              <a:t>3.2500    </a:t>
            </a:r>
            <a:r>
              <a:rPr lang="zh-CN" altLang="en-US" sz="1200" dirty="0">
                <a:solidFill>
                  <a:srgbClr val="4B5DFE"/>
                </a:solidFill>
              </a:rPr>
              <a:t>3.9375    5.3125    5.9375    5.8125    </a:t>
            </a:r>
            <a:r>
              <a:rPr lang="zh-CN" altLang="en-US" sz="1200" dirty="0"/>
              <a:t>5.7500</a:t>
            </a:r>
          </a:p>
          <a:p>
            <a:r>
              <a:rPr lang="zh-CN" altLang="en-US" sz="1200" dirty="0"/>
              <a:t>3.7500    </a:t>
            </a:r>
            <a:r>
              <a:rPr lang="zh-CN" altLang="en-US" sz="1200" dirty="0">
                <a:solidFill>
                  <a:srgbClr val="4B5DFE"/>
                </a:solidFill>
              </a:rPr>
              <a:t>4.8125    6.9375    6.8125    4.4375</a:t>
            </a:r>
            <a:r>
              <a:rPr lang="zh-CN" altLang="en-US" sz="1200" dirty="0"/>
              <a:t>    3.2500</a:t>
            </a:r>
          </a:p>
          <a:p>
            <a:r>
              <a:rPr lang="zh-CN" altLang="en-US" sz="1200" dirty="0"/>
              <a:t>4.0000    5.2500    7.7500    7.2500    3.7500    2.0000</a:t>
            </a:r>
          </a:p>
        </p:txBody>
      </p:sp>
    </p:spTree>
    <p:extLst>
      <p:ext uri="{BB962C8B-B14F-4D97-AF65-F5344CB8AC3E}">
        <p14:creationId xmlns:p14="http://schemas.microsoft.com/office/powerpoint/2010/main" val="376267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4" grpId="0"/>
      <p:bldP spid="16"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27</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2C1E99BD-2E8A-0B44-B228-0EBFBEB77ADA}"/>
              </a:ext>
            </a:extLst>
          </p:cNvPr>
          <p:cNvSpPr txBox="1"/>
          <p:nvPr/>
        </p:nvSpPr>
        <p:spPr>
          <a:xfrm>
            <a:off x="367338" y="3291830"/>
            <a:ext cx="3916629" cy="1200329"/>
          </a:xfrm>
          <a:prstGeom prst="rect">
            <a:avLst/>
          </a:prstGeom>
          <a:noFill/>
        </p:spPr>
        <p:txBody>
          <a:bodyPr wrap="square">
            <a:spAutoFit/>
          </a:bodyPr>
          <a:lstStyle/>
          <a:p>
            <a:r>
              <a:rPr lang="en" altLang="zh-CN" sz="1200" dirty="0"/>
              <a:t>tensor([[[[8.0000, 6.2500, 2.7500, 2.2500, 4.7500, 6.0000],</a:t>
            </a:r>
          </a:p>
          <a:p>
            <a:r>
              <a:rPr lang="en" altLang="zh-CN" sz="1200" dirty="0"/>
              <a:t>          [6.7500, </a:t>
            </a:r>
            <a:r>
              <a:rPr lang="en" altLang="zh-CN" sz="1200" dirty="0">
                <a:solidFill>
                  <a:srgbClr val="E03E36"/>
                </a:solidFill>
              </a:rPr>
              <a:t>5.5625</a:t>
            </a:r>
            <a:r>
              <a:rPr lang="en" altLang="zh-CN" sz="1200" dirty="0">
                <a:solidFill>
                  <a:srgbClr val="4B5DFE"/>
                </a:solidFill>
              </a:rPr>
              <a:t>, 3.1875, 3.0625, 5.1875</a:t>
            </a:r>
            <a:r>
              <a:rPr lang="en" altLang="zh-CN" sz="1200" dirty="0"/>
              <a:t>, 6.2500],</a:t>
            </a:r>
          </a:p>
          <a:p>
            <a:r>
              <a:rPr lang="en" altLang="zh-CN" sz="1200" dirty="0"/>
              <a:t>          [4.2500, </a:t>
            </a:r>
            <a:r>
              <a:rPr lang="en" altLang="zh-CN" sz="1200" dirty="0">
                <a:solidFill>
                  <a:srgbClr val="4B5DFE"/>
                </a:solidFill>
              </a:rPr>
              <a:t>4.1875, 4.0625, 4.6875, 6.0625</a:t>
            </a:r>
            <a:r>
              <a:rPr lang="en" altLang="zh-CN" sz="1200" dirty="0"/>
              <a:t>, 6.7500],</a:t>
            </a:r>
          </a:p>
          <a:p>
            <a:r>
              <a:rPr lang="en" altLang="zh-CN" sz="1200" dirty="0"/>
              <a:t>          [3.2500, </a:t>
            </a:r>
            <a:r>
              <a:rPr lang="en" altLang="zh-CN" sz="1200" dirty="0">
                <a:solidFill>
                  <a:srgbClr val="4B5DFE"/>
                </a:solidFill>
              </a:rPr>
              <a:t>3.9375, 5.3125, 5.9375, 5.8125</a:t>
            </a:r>
            <a:r>
              <a:rPr lang="en" altLang="zh-CN" sz="1200" dirty="0"/>
              <a:t>, 5.7500],</a:t>
            </a:r>
          </a:p>
          <a:p>
            <a:r>
              <a:rPr lang="en" altLang="zh-CN" sz="1200" dirty="0"/>
              <a:t>          [3.7500, </a:t>
            </a:r>
            <a:r>
              <a:rPr lang="en" altLang="zh-CN" sz="1200" dirty="0">
                <a:solidFill>
                  <a:srgbClr val="4B5DFE"/>
                </a:solidFill>
              </a:rPr>
              <a:t>4.8125, 6.9375, 6.8125, 4.4375</a:t>
            </a:r>
            <a:r>
              <a:rPr lang="en" altLang="zh-CN" sz="1200" dirty="0"/>
              <a:t>, 3.2500],</a:t>
            </a:r>
          </a:p>
          <a:p>
            <a:r>
              <a:rPr lang="en" altLang="zh-CN" sz="1200" dirty="0"/>
              <a:t>          [4.0000, 5.2500, 7.7500, 7.2500, 3.7500, 2.0000]]]])</a:t>
            </a:r>
            <a:endParaRPr lang="zh-CN" altLang="en-US" sz="1200" dirty="0"/>
          </a:p>
        </p:txBody>
      </p:sp>
      <p:sp>
        <p:nvSpPr>
          <p:cNvPr id="18" name="文本框 17">
            <a:extLst>
              <a:ext uri="{FF2B5EF4-FFF2-40B4-BE49-F238E27FC236}">
                <a16:creationId xmlns:a16="http://schemas.microsoft.com/office/drawing/2014/main" id="{3E2460ED-C145-2A5C-8FD7-F70AC1FFA5AE}"/>
              </a:ext>
            </a:extLst>
          </p:cNvPr>
          <p:cNvSpPr txBox="1"/>
          <p:nvPr/>
        </p:nvSpPr>
        <p:spPr>
          <a:xfrm>
            <a:off x="4761738" y="3291829"/>
            <a:ext cx="3916629" cy="1200329"/>
          </a:xfrm>
          <a:prstGeom prst="rect">
            <a:avLst/>
          </a:prstGeom>
          <a:noFill/>
        </p:spPr>
        <p:txBody>
          <a:bodyPr wrap="square">
            <a:spAutoFit/>
          </a:bodyPr>
          <a:lstStyle/>
          <a:p>
            <a:r>
              <a:rPr lang="zh-CN" altLang="en-US" sz="1200" dirty="0"/>
              <a:t> </a:t>
            </a:r>
            <a:r>
              <a:rPr lang="en" altLang="zh-CN" sz="1200" dirty="0"/>
              <a:t>tensor([[[[8.0000, 5.2000, 2.4000, 2.0000, 4.0000, 6.0000],</a:t>
            </a:r>
          </a:p>
          <a:p>
            <a:r>
              <a:rPr lang="en" altLang="zh-CN" sz="1200" dirty="0"/>
              <a:t>          [6.0000, </a:t>
            </a:r>
            <a:r>
              <a:rPr lang="en" altLang="zh-CN" sz="1200" dirty="0">
                <a:solidFill>
                  <a:srgbClr val="FF0000"/>
                </a:solidFill>
              </a:rPr>
              <a:t>4.6400</a:t>
            </a:r>
            <a:r>
              <a:rPr lang="en" altLang="zh-CN" sz="1200" dirty="0"/>
              <a:t>, 3.2800, 3.3600, 4.8800, 6.4000],</a:t>
            </a:r>
          </a:p>
          <a:p>
            <a:r>
              <a:rPr lang="en" altLang="zh-CN" sz="1200" dirty="0"/>
              <a:t>          [4.0000, 4.0800, 4.1600, 4.7200, 5.7600, 6.8000],</a:t>
            </a:r>
          </a:p>
          <a:p>
            <a:r>
              <a:rPr lang="en" altLang="zh-CN" sz="1200" dirty="0"/>
              <a:t>          [3.2000, 4.2400, 5.2800, 5.8400, 5.9200, 6.0000],</a:t>
            </a:r>
          </a:p>
          <a:p>
            <a:r>
              <a:rPr lang="en" altLang="zh-CN" sz="1200" dirty="0"/>
              <a:t>          [3.6000, 5.1200, 6.6400, 6.7200, 5.3600, 4.0000],</a:t>
            </a:r>
          </a:p>
          <a:p>
            <a:r>
              <a:rPr lang="en" altLang="zh-CN" sz="1200" dirty="0"/>
              <a:t>          [4.0000, 6.0000, 8.0000, 7.6000, 4.8000, 2.0000]]]])</a:t>
            </a:r>
            <a:endParaRPr lang="zh-CN" altLang="en-US" sz="1200" dirty="0"/>
          </a:p>
        </p:txBody>
      </p:sp>
      <p:sp>
        <p:nvSpPr>
          <p:cNvPr id="6" name="文本框 5">
            <a:extLst>
              <a:ext uri="{FF2B5EF4-FFF2-40B4-BE49-F238E27FC236}">
                <a16:creationId xmlns:a16="http://schemas.microsoft.com/office/drawing/2014/main" id="{D26ACC7C-5E18-C04F-C81C-D012021E2C65}"/>
              </a:ext>
            </a:extLst>
          </p:cNvPr>
          <p:cNvSpPr txBox="1"/>
          <p:nvPr/>
        </p:nvSpPr>
        <p:spPr>
          <a:xfrm>
            <a:off x="513267" y="893065"/>
            <a:ext cx="8165100" cy="2123658"/>
          </a:xfrm>
          <a:prstGeom prst="rect">
            <a:avLst/>
          </a:prstGeom>
          <a:noFill/>
        </p:spPr>
        <p:txBody>
          <a:bodyPr wrap="square">
            <a:spAutoFit/>
          </a:bodyPr>
          <a:lstStyle/>
          <a:p>
            <a:r>
              <a:rPr lang="en" altLang="zh-CN" sz="1200" b="0" dirty="0">
                <a:solidFill>
                  <a:srgbClr val="0000FF"/>
                </a:solidFill>
                <a:effectLst/>
                <a:latin typeface="Menlo" panose="020B0609030804020204" pitchFamily="49" charset="0"/>
              </a:rPr>
              <a:t>import</a:t>
            </a:r>
            <a:r>
              <a:rPr lang="en" altLang="zh-CN" sz="1200" b="0" dirty="0">
                <a:solidFill>
                  <a:srgbClr val="000000"/>
                </a:solidFill>
                <a:effectLst/>
                <a:latin typeface="Menlo" panose="020B0609030804020204" pitchFamily="49" charset="0"/>
              </a:rPr>
              <a:t> torch</a:t>
            </a:r>
          </a:p>
          <a:p>
            <a:r>
              <a:rPr lang="en" altLang="zh-CN" sz="1200" b="0" dirty="0">
                <a:solidFill>
                  <a:srgbClr val="000000"/>
                </a:solidFill>
                <a:effectLst/>
                <a:latin typeface="Menlo" panose="020B0609030804020204" pitchFamily="49" charset="0"/>
              </a:rPr>
              <a:t>x = </a:t>
            </a:r>
            <a:r>
              <a:rPr lang="en" altLang="zh-CN" sz="1200" b="0" dirty="0" err="1">
                <a:solidFill>
                  <a:srgbClr val="000000"/>
                </a:solidFill>
                <a:effectLst/>
                <a:latin typeface="Menlo" panose="020B0609030804020204" pitchFamily="49" charset="0"/>
              </a:rPr>
              <a:t>torch.tensor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8</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6</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5</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7</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4</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9</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]]).float()</a:t>
            </a:r>
          </a:p>
          <a:p>
            <a:br>
              <a:rPr lang="en" altLang="zh-CN" sz="1200" b="0" dirty="0">
                <a:solidFill>
                  <a:srgbClr val="000000"/>
                </a:solidFill>
                <a:effectLst/>
                <a:latin typeface="Menlo" panose="020B0609030804020204" pitchFamily="49" charset="0"/>
              </a:rPr>
            </a:br>
            <a:r>
              <a:rPr lang="en" altLang="zh-CN" sz="1200" b="0" dirty="0">
                <a:solidFill>
                  <a:srgbClr val="008000"/>
                </a:solidFill>
                <a:effectLst/>
                <a:latin typeface="Menlo" panose="020B0609030804020204" pitchFamily="49" charset="0"/>
              </a:rPr>
              <a:t># </a:t>
            </a:r>
            <a:r>
              <a:rPr lang="zh-CN" altLang="en-US" sz="1200" b="0" dirty="0">
                <a:solidFill>
                  <a:srgbClr val="008000"/>
                </a:solidFill>
                <a:effectLst/>
                <a:latin typeface="Menlo" panose="020B0609030804020204" pitchFamily="49" charset="0"/>
              </a:rPr>
              <a:t>使用双线性插值法将</a:t>
            </a:r>
            <a:r>
              <a:rPr lang="en" altLang="zh-CN" sz="1200" b="0" dirty="0">
                <a:solidFill>
                  <a:srgbClr val="008000"/>
                </a:solidFill>
                <a:effectLst/>
                <a:latin typeface="Menlo" panose="020B0609030804020204" pitchFamily="49" charset="0"/>
              </a:rPr>
              <a:t>x</a:t>
            </a:r>
            <a:r>
              <a:rPr lang="zh-CN" altLang="en-US" sz="1200" b="0" dirty="0">
                <a:solidFill>
                  <a:srgbClr val="008000"/>
                </a:solidFill>
                <a:effectLst/>
                <a:latin typeface="Menlo" panose="020B0609030804020204" pitchFamily="49" charset="0"/>
              </a:rPr>
              <a:t>的尺寸变为</a:t>
            </a:r>
            <a:r>
              <a:rPr lang="en-US" altLang="zh-CN" sz="1200" b="0" dirty="0">
                <a:solidFill>
                  <a:srgbClr val="008000"/>
                </a:solidFill>
                <a:effectLst/>
                <a:latin typeface="Menlo" panose="020B0609030804020204" pitchFamily="49" charset="0"/>
              </a:rPr>
              <a:t>6</a:t>
            </a:r>
            <a:r>
              <a:rPr lang="en" altLang="zh-CN" sz="1200" b="0" dirty="0">
                <a:solidFill>
                  <a:srgbClr val="008000"/>
                </a:solidFill>
                <a:effectLst/>
                <a:latin typeface="Menlo" panose="020B0609030804020204" pitchFamily="49" charset="0"/>
              </a:rPr>
              <a:t>x6</a:t>
            </a:r>
            <a:endParaRPr lang="en" altLang="zh-CN" sz="1200" b="0" dirty="0">
              <a:solidFill>
                <a:srgbClr val="000000"/>
              </a:solidFill>
              <a:effectLst/>
              <a:latin typeface="Menlo" panose="020B0609030804020204" pitchFamily="49" charset="0"/>
            </a:endParaRPr>
          </a:p>
          <a:p>
            <a:r>
              <a:rPr lang="en" altLang="zh-CN" sz="1200" b="0" dirty="0">
                <a:solidFill>
                  <a:srgbClr val="000000"/>
                </a:solidFill>
                <a:effectLst/>
                <a:latin typeface="Menlo" panose="020B0609030804020204" pitchFamily="49" charset="0"/>
              </a:rPr>
              <a:t>y = </a:t>
            </a:r>
            <a:r>
              <a:rPr lang="en" altLang="zh-CN" sz="1200" b="0" dirty="0" err="1">
                <a:solidFill>
                  <a:srgbClr val="000000"/>
                </a:solidFill>
                <a:effectLst/>
                <a:latin typeface="Menlo" panose="020B0609030804020204" pitchFamily="49" charset="0"/>
              </a:rPr>
              <a:t>torch.nn.functional.interpolate</a:t>
            </a:r>
            <a:r>
              <a:rPr lang="en" altLang="zh-CN" sz="1200" b="0" dirty="0">
                <a:solidFill>
                  <a:srgbClr val="000000"/>
                </a:solidFill>
                <a:effectLst/>
                <a:latin typeface="Menlo" panose="020B0609030804020204" pitchFamily="49" charset="0"/>
              </a:rPr>
              <a:t>(x[</a:t>
            </a:r>
            <a:r>
              <a:rPr lang="en" altLang="zh-CN" sz="1200" b="0" dirty="0" err="1">
                <a:solidFill>
                  <a:srgbClr val="0000FF"/>
                </a:solidFill>
                <a:effectLst/>
                <a:latin typeface="Menlo" panose="020B0609030804020204" pitchFamily="49" charset="0"/>
              </a:rPr>
              <a:t>None</a:t>
            </a:r>
            <a:r>
              <a:rPr lang="en" altLang="zh-CN" sz="1200" b="0" dirty="0" err="1">
                <a:solidFill>
                  <a:srgbClr val="000000"/>
                </a:solidFill>
                <a:effectLst/>
                <a:latin typeface="Menlo" panose="020B0609030804020204" pitchFamily="49" charset="0"/>
              </a:rPr>
              <a:t>,</a:t>
            </a:r>
            <a:r>
              <a:rPr lang="en" altLang="zh-CN" sz="1200" b="0" dirty="0" err="1">
                <a:solidFill>
                  <a:srgbClr val="0000FF"/>
                </a:solidFill>
                <a:effectLst/>
                <a:latin typeface="Menlo" panose="020B0609030804020204" pitchFamily="49" charset="0"/>
              </a:rPr>
              <a:t>None</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scale_factor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mode=</a:t>
            </a:r>
            <a:r>
              <a:rPr lang="en" altLang="zh-CN" sz="1200" b="0" dirty="0">
                <a:solidFill>
                  <a:srgbClr val="A31515"/>
                </a:solidFill>
                <a:effectLst/>
                <a:latin typeface="Menlo" panose="020B0609030804020204" pitchFamily="49" charset="0"/>
              </a:rPr>
              <a:t>'bilinear'</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align_corners</a:t>
            </a:r>
            <a:r>
              <a:rPr lang="en" altLang="zh-CN" sz="1200" b="0" dirty="0">
                <a:solidFill>
                  <a:srgbClr val="000000"/>
                </a:solidFill>
                <a:effectLst/>
                <a:latin typeface="Menlo" panose="020B0609030804020204" pitchFamily="49" charset="0"/>
              </a:rPr>
              <a:t>=</a:t>
            </a:r>
            <a:r>
              <a:rPr lang="en" altLang="zh-CN" sz="1200" b="0" dirty="0">
                <a:solidFill>
                  <a:srgbClr val="0000FF"/>
                </a:solidFill>
                <a:effectLst/>
                <a:latin typeface="Menlo" panose="020B0609030804020204" pitchFamily="49" charset="0"/>
              </a:rPr>
              <a:t>False</a:t>
            </a:r>
            <a:r>
              <a:rPr lang="en" altLang="zh-CN" sz="1200" b="0" dirty="0">
                <a:solidFill>
                  <a:srgbClr val="000000"/>
                </a:solidFill>
                <a:effectLst/>
                <a:latin typeface="Menlo" panose="020B0609030804020204" pitchFamily="49" charset="0"/>
              </a:rPr>
              <a:t>)</a:t>
            </a:r>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print(y)</a:t>
            </a:r>
          </a:p>
          <a:p>
            <a:endParaRPr lang="en" altLang="zh-CN" sz="1200" b="0" dirty="0">
              <a:solidFill>
                <a:srgbClr val="000000"/>
              </a:solidFill>
              <a:effectLst/>
              <a:latin typeface="Menlo" panose="020B0609030804020204" pitchFamily="49" charset="0"/>
            </a:endParaRPr>
          </a:p>
          <a:p>
            <a:r>
              <a:rPr lang="en" altLang="zh-CN" sz="1200" b="0" dirty="0">
                <a:solidFill>
                  <a:srgbClr val="000000"/>
                </a:solidFill>
                <a:effectLst/>
                <a:latin typeface="Menlo" panose="020B0609030804020204" pitchFamily="49" charset="0"/>
              </a:rPr>
              <a:t>y = </a:t>
            </a:r>
            <a:r>
              <a:rPr lang="en" altLang="zh-CN" sz="1200" b="0" dirty="0" err="1">
                <a:solidFill>
                  <a:srgbClr val="000000"/>
                </a:solidFill>
                <a:effectLst/>
                <a:latin typeface="Menlo" panose="020B0609030804020204" pitchFamily="49" charset="0"/>
              </a:rPr>
              <a:t>torch.nn.functional.interpolate</a:t>
            </a:r>
            <a:r>
              <a:rPr lang="en" altLang="zh-CN" sz="1200" b="0" dirty="0">
                <a:solidFill>
                  <a:srgbClr val="000000"/>
                </a:solidFill>
                <a:effectLst/>
                <a:latin typeface="Menlo" panose="020B0609030804020204" pitchFamily="49" charset="0"/>
              </a:rPr>
              <a:t>(x[</a:t>
            </a:r>
            <a:r>
              <a:rPr lang="en" altLang="zh-CN" sz="1200" b="0" dirty="0" err="1">
                <a:solidFill>
                  <a:srgbClr val="0000FF"/>
                </a:solidFill>
                <a:effectLst/>
                <a:latin typeface="Menlo" panose="020B0609030804020204" pitchFamily="49" charset="0"/>
              </a:rPr>
              <a:t>None</a:t>
            </a:r>
            <a:r>
              <a:rPr lang="en" altLang="zh-CN" sz="1200" b="0" dirty="0" err="1">
                <a:solidFill>
                  <a:srgbClr val="000000"/>
                </a:solidFill>
                <a:effectLst/>
                <a:latin typeface="Menlo" panose="020B0609030804020204" pitchFamily="49" charset="0"/>
              </a:rPr>
              <a:t>,</a:t>
            </a:r>
            <a:r>
              <a:rPr lang="en" altLang="zh-CN" sz="1200" b="0" dirty="0" err="1">
                <a:solidFill>
                  <a:srgbClr val="0000FF"/>
                </a:solidFill>
                <a:effectLst/>
                <a:latin typeface="Menlo" panose="020B0609030804020204" pitchFamily="49" charset="0"/>
              </a:rPr>
              <a:t>None</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scale_factor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mode=</a:t>
            </a:r>
            <a:r>
              <a:rPr lang="en" altLang="zh-CN" sz="1200" b="0" dirty="0">
                <a:solidFill>
                  <a:srgbClr val="A31515"/>
                </a:solidFill>
                <a:effectLst/>
                <a:latin typeface="Menlo" panose="020B0609030804020204" pitchFamily="49" charset="0"/>
              </a:rPr>
              <a:t>'bilinear'</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align_corners</a:t>
            </a:r>
            <a:r>
              <a:rPr lang="en" altLang="zh-CN" sz="1200" b="0" dirty="0">
                <a:solidFill>
                  <a:srgbClr val="000000"/>
                </a:solidFill>
                <a:effectLst/>
                <a:latin typeface="Menlo" panose="020B0609030804020204" pitchFamily="49" charset="0"/>
              </a:rPr>
              <a:t>=</a:t>
            </a:r>
            <a:r>
              <a:rPr lang="en" altLang="zh-CN" sz="1200" b="0" dirty="0">
                <a:solidFill>
                  <a:srgbClr val="0000FF"/>
                </a:solidFill>
                <a:effectLst/>
                <a:latin typeface="Menlo" panose="020B0609030804020204" pitchFamily="49" charset="0"/>
              </a:rPr>
              <a:t>True</a:t>
            </a:r>
            <a:r>
              <a:rPr lang="en" altLang="zh-CN" sz="1200" b="0" dirty="0">
                <a:solidFill>
                  <a:srgbClr val="000000"/>
                </a:solidFill>
                <a:effectLst/>
                <a:latin typeface="Menlo" panose="020B0609030804020204" pitchFamily="49" charset="0"/>
              </a:rPr>
              <a:t>)</a:t>
            </a:r>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print(y)</a:t>
            </a:r>
          </a:p>
        </p:txBody>
      </p:sp>
      <p:sp>
        <p:nvSpPr>
          <p:cNvPr id="9" name="文本框 8">
            <a:extLst>
              <a:ext uri="{FF2B5EF4-FFF2-40B4-BE49-F238E27FC236}">
                <a16:creationId xmlns:a16="http://schemas.microsoft.com/office/drawing/2014/main" id="{B2FBB823-E9A8-1DD6-47AD-A7F1DBE7FA88}"/>
              </a:ext>
            </a:extLst>
          </p:cNvPr>
          <p:cNvSpPr txBox="1"/>
          <p:nvPr/>
        </p:nvSpPr>
        <p:spPr>
          <a:xfrm>
            <a:off x="1295636" y="4636459"/>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b="0" dirty="0">
                <a:solidFill>
                  <a:srgbClr val="0000FF"/>
                </a:solidFill>
                <a:effectLst/>
                <a:latin typeface="Menlo" panose="020B0609030804020204" pitchFamily="49" charset="0"/>
              </a:rPr>
              <a:t>False</a:t>
            </a:r>
            <a:endParaRPr lang="en" altLang="zh-CN" sz="1100" b="0" dirty="0">
              <a:solidFill>
                <a:srgbClr val="000000"/>
              </a:solidFill>
              <a:effectLst/>
              <a:latin typeface="Menlo" panose="020B0609030804020204" pitchFamily="49" charset="0"/>
            </a:endParaRPr>
          </a:p>
        </p:txBody>
      </p:sp>
      <p:sp>
        <p:nvSpPr>
          <p:cNvPr id="10" name="文本框 9">
            <a:extLst>
              <a:ext uri="{FF2B5EF4-FFF2-40B4-BE49-F238E27FC236}">
                <a16:creationId xmlns:a16="http://schemas.microsoft.com/office/drawing/2014/main" id="{766FE09E-588B-C757-0D32-09D6198253E6}"/>
              </a:ext>
            </a:extLst>
          </p:cNvPr>
          <p:cNvSpPr txBox="1"/>
          <p:nvPr/>
        </p:nvSpPr>
        <p:spPr>
          <a:xfrm>
            <a:off x="5617096" y="4636459"/>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dirty="0">
                <a:solidFill>
                  <a:srgbClr val="0000FF"/>
                </a:solidFill>
                <a:latin typeface="Menlo" panose="020B0609030804020204" pitchFamily="49" charset="0"/>
              </a:rPr>
              <a:t>T</a:t>
            </a:r>
            <a:r>
              <a:rPr lang="en" altLang="zh-CN" sz="1100" b="0" dirty="0">
                <a:solidFill>
                  <a:srgbClr val="0000FF"/>
                </a:solidFill>
                <a:effectLst/>
                <a:latin typeface="Menlo" panose="020B0609030804020204" pitchFamily="49" charset="0"/>
              </a:rPr>
              <a:t>rue</a:t>
            </a:r>
            <a:endParaRPr lang="en" altLang="zh-CN" sz="11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8839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28</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4A2C9F7D-B782-FD61-B1F9-EB103A8668B4}"/>
              </a:ext>
            </a:extLst>
          </p:cNvPr>
          <p:cNvSpPr txBox="1"/>
          <p:nvPr/>
        </p:nvSpPr>
        <p:spPr>
          <a:xfrm>
            <a:off x="1197320" y="1373300"/>
            <a:ext cx="2658603" cy="2751715"/>
          </a:xfrm>
          <a:prstGeom prst="rect">
            <a:avLst/>
          </a:prstGeom>
          <a:noFill/>
        </p:spPr>
        <p:txBody>
          <a:bodyPr wrap="square">
            <a:spAutoFit/>
          </a:bodyPr>
          <a:lstStyle/>
          <a:p>
            <a:pPr>
              <a:lnSpc>
                <a:spcPct val="150000"/>
              </a:lnSpc>
            </a:pPr>
            <a:r>
              <a:rPr lang="zh-CN" altLang="en-US" sz="4000" dirty="0">
                <a:latin typeface="Times New Roman" panose="02020603050405020304" pitchFamily="18" charset="0"/>
                <a:cs typeface="Times New Roman" panose="02020603050405020304" pitchFamily="18" charset="0"/>
              </a:rPr>
              <a:t> 8     1     6</a:t>
            </a:r>
          </a:p>
          <a:p>
            <a:pPr>
              <a:lnSpc>
                <a:spcPct val="150000"/>
              </a:lnSpc>
            </a:pPr>
            <a:r>
              <a:rPr lang="zh-CN" altLang="en-US" sz="4000" dirty="0">
                <a:latin typeface="Times New Roman" panose="02020603050405020304" pitchFamily="18" charset="0"/>
                <a:cs typeface="Times New Roman" panose="02020603050405020304" pitchFamily="18" charset="0"/>
              </a:rPr>
              <a:t> 3     5     7</a:t>
            </a:r>
          </a:p>
          <a:p>
            <a:pPr>
              <a:lnSpc>
                <a:spcPct val="150000"/>
              </a:lnSpc>
            </a:pPr>
            <a:r>
              <a:rPr lang="zh-CN" altLang="en-US" sz="4000" dirty="0">
                <a:latin typeface="Times New Roman" panose="02020603050405020304" pitchFamily="18" charset="0"/>
                <a:cs typeface="Times New Roman" panose="02020603050405020304" pitchFamily="18" charset="0"/>
              </a:rPr>
              <a:t> 4     9     2</a:t>
            </a:r>
          </a:p>
        </p:txBody>
      </p:sp>
      <p:graphicFrame>
        <p:nvGraphicFramePr>
          <p:cNvPr id="19" name="表格 18">
            <a:extLst>
              <a:ext uri="{FF2B5EF4-FFF2-40B4-BE49-F238E27FC236}">
                <a16:creationId xmlns:a16="http://schemas.microsoft.com/office/drawing/2014/main" id="{F4EDCF39-3BF6-9EEA-0FE1-5028E30A1FAB}"/>
              </a:ext>
            </a:extLst>
          </p:cNvPr>
          <p:cNvGraphicFramePr>
            <a:graphicFrameLocks noGrp="1"/>
          </p:cNvGraphicFramePr>
          <p:nvPr>
            <p:extLst>
              <p:ext uri="{D42A27DB-BD31-4B8C-83A1-F6EECF244321}">
                <p14:modId xmlns:p14="http://schemas.microsoft.com/office/powerpoint/2010/main" val="2521466104"/>
              </p:ext>
            </p:extLst>
          </p:nvPr>
        </p:nvGraphicFramePr>
        <p:xfrm>
          <a:off x="1429476" y="1761239"/>
          <a:ext cx="2062404" cy="2215986"/>
        </p:xfrm>
        <a:graphic>
          <a:graphicData uri="http://schemas.openxmlformats.org/drawingml/2006/table">
            <a:tbl>
              <a:tblPr firstRow="1" bandRow="1">
                <a:tableStyleId>{5940675A-B579-460E-94D1-54222C63F5DA}</a:tableStyleId>
              </a:tblPr>
              <a:tblGrid>
                <a:gridCol w="343734">
                  <a:extLst>
                    <a:ext uri="{9D8B030D-6E8A-4147-A177-3AD203B41FA5}">
                      <a16:colId xmlns:a16="http://schemas.microsoft.com/office/drawing/2014/main" val="484367320"/>
                    </a:ext>
                  </a:extLst>
                </a:gridCol>
                <a:gridCol w="343734">
                  <a:extLst>
                    <a:ext uri="{9D8B030D-6E8A-4147-A177-3AD203B41FA5}">
                      <a16:colId xmlns:a16="http://schemas.microsoft.com/office/drawing/2014/main" val="2695578687"/>
                    </a:ext>
                  </a:extLst>
                </a:gridCol>
                <a:gridCol w="343734">
                  <a:extLst>
                    <a:ext uri="{9D8B030D-6E8A-4147-A177-3AD203B41FA5}">
                      <a16:colId xmlns:a16="http://schemas.microsoft.com/office/drawing/2014/main" val="1676179758"/>
                    </a:ext>
                  </a:extLst>
                </a:gridCol>
                <a:gridCol w="343734">
                  <a:extLst>
                    <a:ext uri="{9D8B030D-6E8A-4147-A177-3AD203B41FA5}">
                      <a16:colId xmlns:a16="http://schemas.microsoft.com/office/drawing/2014/main" val="1849335234"/>
                    </a:ext>
                  </a:extLst>
                </a:gridCol>
                <a:gridCol w="343734">
                  <a:extLst>
                    <a:ext uri="{9D8B030D-6E8A-4147-A177-3AD203B41FA5}">
                      <a16:colId xmlns:a16="http://schemas.microsoft.com/office/drawing/2014/main" val="466066449"/>
                    </a:ext>
                  </a:extLst>
                </a:gridCol>
                <a:gridCol w="343734">
                  <a:extLst>
                    <a:ext uri="{9D8B030D-6E8A-4147-A177-3AD203B41FA5}">
                      <a16:colId xmlns:a16="http://schemas.microsoft.com/office/drawing/2014/main" val="2435517480"/>
                    </a:ext>
                  </a:extLst>
                </a:gridCol>
              </a:tblGrid>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6005602"/>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7358894"/>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6155169"/>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1063656"/>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017788"/>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370882"/>
                  </a:ext>
                </a:extLst>
              </a:tr>
            </a:tbl>
          </a:graphicData>
        </a:graphic>
      </p:graphicFrame>
      <p:sp>
        <p:nvSpPr>
          <p:cNvPr id="20" name="文本框 19">
            <a:extLst>
              <a:ext uri="{FF2B5EF4-FFF2-40B4-BE49-F238E27FC236}">
                <a16:creationId xmlns:a16="http://schemas.microsoft.com/office/drawing/2014/main" id="{01B40755-ABA5-52CD-6768-23D58833172B}"/>
              </a:ext>
            </a:extLst>
          </p:cNvPr>
          <p:cNvSpPr txBox="1"/>
          <p:nvPr/>
        </p:nvSpPr>
        <p:spPr>
          <a:xfrm>
            <a:off x="5508471" y="1473439"/>
            <a:ext cx="2206053" cy="1200329"/>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确定</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4</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个近邻像素</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p>
        </p:txBody>
      </p:sp>
      <p:sp>
        <p:nvSpPr>
          <p:cNvPr id="21" name="文本框 20">
            <a:extLst>
              <a:ext uri="{FF2B5EF4-FFF2-40B4-BE49-F238E27FC236}">
                <a16:creationId xmlns:a16="http://schemas.microsoft.com/office/drawing/2014/main" id="{F1D0170C-C03E-4854-2DA0-47C6282F9720}"/>
              </a:ext>
            </a:extLst>
          </p:cNvPr>
          <p:cNvSpPr txBox="1"/>
          <p:nvPr/>
        </p:nvSpPr>
        <p:spPr>
          <a:xfrm>
            <a:off x="4605980" y="3053892"/>
            <a:ext cx="4472699" cy="923330"/>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左上角蓝色的点计算步骤：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8-7/5*2=5.20</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3+2/5*2=3.8</a:t>
            </a: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5.2-(5.2-3.8)/5*2=</a:t>
            </a:r>
            <a:r>
              <a:rPr kumimoji="1"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4.64</a:t>
            </a:r>
            <a:endPar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6EB7A47C-2B18-EB24-F523-4F253A954493}"/>
              </a:ext>
            </a:extLst>
          </p:cNvPr>
          <p:cNvSpPr txBox="1"/>
          <p:nvPr/>
        </p:nvSpPr>
        <p:spPr>
          <a:xfrm>
            <a:off x="1783426" y="1756176"/>
            <a:ext cx="300082" cy="369332"/>
          </a:xfrm>
          <a:prstGeom prst="rect">
            <a:avLst/>
          </a:prstGeom>
          <a:noFill/>
        </p:spPr>
        <p:txBody>
          <a:bodyPr wrap="none" rtlCol="0">
            <a:spAutoFit/>
          </a:bodyPr>
          <a:lstStyle/>
          <a:p>
            <a:r>
              <a:rPr kumimoji="1" lang="zh-CN" altLang="en-US" dirty="0">
                <a:solidFill>
                  <a:srgbClr val="FF0000"/>
                </a:solidFill>
              </a:rPr>
              <a:t>*</a:t>
            </a:r>
          </a:p>
        </p:txBody>
      </p:sp>
      <p:sp>
        <p:nvSpPr>
          <p:cNvPr id="24" name="文本框 23">
            <a:extLst>
              <a:ext uri="{FF2B5EF4-FFF2-40B4-BE49-F238E27FC236}">
                <a16:creationId xmlns:a16="http://schemas.microsoft.com/office/drawing/2014/main" id="{17715DE6-F47D-179B-02EE-16364E359969}"/>
              </a:ext>
            </a:extLst>
          </p:cNvPr>
          <p:cNvSpPr txBox="1"/>
          <p:nvPr/>
        </p:nvSpPr>
        <p:spPr>
          <a:xfrm>
            <a:off x="1783426" y="2684560"/>
            <a:ext cx="300082" cy="369332"/>
          </a:xfrm>
          <a:prstGeom prst="rect">
            <a:avLst/>
          </a:prstGeom>
          <a:noFill/>
        </p:spPr>
        <p:txBody>
          <a:bodyPr wrap="square" rtlCol="0">
            <a:spAutoFit/>
          </a:bodyPr>
          <a:lstStyle/>
          <a:p>
            <a:r>
              <a:rPr kumimoji="1" lang="zh-CN" altLang="en-US" dirty="0">
                <a:solidFill>
                  <a:srgbClr val="FF0000"/>
                </a:solidFill>
              </a:rPr>
              <a:t>*</a:t>
            </a:r>
          </a:p>
        </p:txBody>
      </p:sp>
      <p:sp>
        <p:nvSpPr>
          <p:cNvPr id="4" name="文本框 3">
            <a:extLst>
              <a:ext uri="{FF2B5EF4-FFF2-40B4-BE49-F238E27FC236}">
                <a16:creationId xmlns:a16="http://schemas.microsoft.com/office/drawing/2014/main" id="{26A83081-9D9B-6F3B-3D42-EF28338D6B7B}"/>
              </a:ext>
            </a:extLst>
          </p:cNvPr>
          <p:cNvSpPr txBox="1"/>
          <p:nvPr/>
        </p:nvSpPr>
        <p:spPr>
          <a:xfrm>
            <a:off x="1590517" y="4274667"/>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dirty="0">
                <a:solidFill>
                  <a:srgbClr val="0000FF"/>
                </a:solidFill>
                <a:latin typeface="Menlo" panose="020B0609030804020204" pitchFamily="49" charset="0"/>
              </a:rPr>
              <a:t>T</a:t>
            </a:r>
            <a:r>
              <a:rPr lang="en" altLang="zh-CN" sz="1100" b="0" dirty="0">
                <a:solidFill>
                  <a:srgbClr val="0000FF"/>
                </a:solidFill>
                <a:effectLst/>
                <a:latin typeface="Menlo" panose="020B0609030804020204" pitchFamily="49" charset="0"/>
              </a:rPr>
              <a:t>rue</a:t>
            </a:r>
            <a:endParaRPr lang="en" altLang="zh-CN" sz="11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82089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29</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3F409565-7810-84A8-4D5C-3E4939BA4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81" y="1126930"/>
            <a:ext cx="4035145" cy="2310061"/>
          </a:xfrm>
          <a:prstGeom prst="rect">
            <a:avLst/>
          </a:prstGeom>
        </p:spPr>
      </p:pic>
      <p:pic>
        <p:nvPicPr>
          <p:cNvPr id="8" name="图片 7">
            <a:extLst>
              <a:ext uri="{FF2B5EF4-FFF2-40B4-BE49-F238E27FC236}">
                <a16:creationId xmlns:a16="http://schemas.microsoft.com/office/drawing/2014/main" id="{5B280F49-B8C5-C73B-5EFB-B9FDD3115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768" y="1145300"/>
            <a:ext cx="2173524" cy="1606518"/>
          </a:xfrm>
          <a:prstGeom prst="rect">
            <a:avLst/>
          </a:prstGeom>
        </p:spPr>
      </p:pic>
      <p:pic>
        <p:nvPicPr>
          <p:cNvPr id="11" name="图片 10">
            <a:extLst>
              <a:ext uri="{FF2B5EF4-FFF2-40B4-BE49-F238E27FC236}">
                <a16:creationId xmlns:a16="http://schemas.microsoft.com/office/drawing/2014/main" id="{25D5E91F-AE39-8DFF-9813-561288C45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797" y="1059500"/>
            <a:ext cx="2133600" cy="1634836"/>
          </a:xfrm>
          <a:prstGeom prst="rect">
            <a:avLst/>
          </a:prstGeom>
        </p:spPr>
      </p:pic>
      <p:pic>
        <p:nvPicPr>
          <p:cNvPr id="13" name="图片 12">
            <a:extLst>
              <a:ext uri="{FF2B5EF4-FFF2-40B4-BE49-F238E27FC236}">
                <a16:creationId xmlns:a16="http://schemas.microsoft.com/office/drawing/2014/main" id="{CE6BBC10-7978-5CC0-0CB3-BA1E43781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3697" y="3220795"/>
            <a:ext cx="2616200" cy="1714500"/>
          </a:xfrm>
          <a:prstGeom prst="rect">
            <a:avLst/>
          </a:prstGeom>
        </p:spPr>
      </p:pic>
      <p:pic>
        <p:nvPicPr>
          <p:cNvPr id="6" name="图片 5">
            <a:extLst>
              <a:ext uri="{FF2B5EF4-FFF2-40B4-BE49-F238E27FC236}">
                <a16:creationId xmlns:a16="http://schemas.microsoft.com/office/drawing/2014/main" id="{C523F2C9-8F45-DE7B-3D3D-51A2B7404C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0138" y="3425558"/>
            <a:ext cx="2712988" cy="1717942"/>
          </a:xfrm>
          <a:prstGeom prst="rect">
            <a:avLst/>
          </a:prstGeom>
        </p:spPr>
      </p:pic>
    </p:spTree>
    <p:extLst>
      <p:ext uri="{BB962C8B-B14F-4D97-AF65-F5344CB8AC3E}">
        <p14:creationId xmlns:p14="http://schemas.microsoft.com/office/powerpoint/2010/main" val="2581928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183D8A-09E4-EC80-3436-8C2E6BFF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616" y="0"/>
            <a:ext cx="7208768" cy="5143500"/>
          </a:xfrm>
          <a:prstGeom prst="rect">
            <a:avLst/>
          </a:prstGeom>
        </p:spPr>
      </p:pic>
      <p:pic>
        <p:nvPicPr>
          <p:cNvPr id="6" name="图片 5">
            <a:extLst>
              <a:ext uri="{FF2B5EF4-FFF2-40B4-BE49-F238E27FC236}">
                <a16:creationId xmlns:a16="http://schemas.microsoft.com/office/drawing/2014/main" id="{C05BE3C3-929B-BCEF-F081-5F9EB017E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061473"/>
            <a:ext cx="7772400" cy="3020553"/>
          </a:xfrm>
          <a:prstGeom prst="rect">
            <a:avLst/>
          </a:prstGeom>
        </p:spPr>
      </p:pic>
    </p:spTree>
    <p:extLst>
      <p:ext uri="{BB962C8B-B14F-4D97-AF65-F5344CB8AC3E}">
        <p14:creationId xmlns:p14="http://schemas.microsoft.com/office/powerpoint/2010/main" val="117849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30</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9C6A0B23-48E4-DA7A-1D47-CBD4DC4E8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70" y="1714500"/>
            <a:ext cx="1943100" cy="1714500"/>
          </a:xfrm>
          <a:prstGeom prst="rect">
            <a:avLst/>
          </a:prstGeom>
        </p:spPr>
      </p:pic>
      <p:pic>
        <p:nvPicPr>
          <p:cNvPr id="9" name="图片 8">
            <a:extLst>
              <a:ext uri="{FF2B5EF4-FFF2-40B4-BE49-F238E27FC236}">
                <a16:creationId xmlns:a16="http://schemas.microsoft.com/office/drawing/2014/main" id="{351C85E9-84C6-5156-B930-4027BBE10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597174"/>
            <a:ext cx="5408590" cy="2079476"/>
          </a:xfrm>
          <a:prstGeom prst="rect">
            <a:avLst/>
          </a:prstGeom>
        </p:spPr>
      </p:pic>
    </p:spTree>
    <p:extLst>
      <p:ext uri="{BB962C8B-B14F-4D97-AF65-F5344CB8AC3E}">
        <p14:creationId xmlns:p14="http://schemas.microsoft.com/office/powerpoint/2010/main" val="2570238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31</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4E7F03A3-6258-7CE4-54CD-ADEF94327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1371600"/>
            <a:ext cx="2425700" cy="2400300"/>
          </a:xfrm>
          <a:prstGeom prst="rect">
            <a:avLst/>
          </a:prstGeom>
        </p:spPr>
      </p:pic>
      <p:pic>
        <p:nvPicPr>
          <p:cNvPr id="8" name="图片 7">
            <a:extLst>
              <a:ext uri="{FF2B5EF4-FFF2-40B4-BE49-F238E27FC236}">
                <a16:creationId xmlns:a16="http://schemas.microsoft.com/office/drawing/2014/main" id="{F87918CE-1A91-5304-E7AA-9D2E2A314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624" y="1320800"/>
            <a:ext cx="2616200" cy="2451100"/>
          </a:xfrm>
          <a:prstGeom prst="rect">
            <a:avLst/>
          </a:prstGeom>
        </p:spPr>
      </p:pic>
    </p:spTree>
    <p:extLst>
      <p:ext uri="{BB962C8B-B14F-4D97-AF65-F5344CB8AC3E}">
        <p14:creationId xmlns:p14="http://schemas.microsoft.com/office/powerpoint/2010/main" val="312115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32</a:t>
            </a:fld>
            <a:endParaRPr lang="zh-CN" altLang="en-US" dirty="0">
              <a:solidFill>
                <a:prstClr val="black">
                  <a:tint val="75000"/>
                </a:prstClr>
              </a:solidFill>
            </a:endParaRPr>
          </a:p>
        </p:txBody>
      </p:sp>
      <p:sp>
        <p:nvSpPr>
          <p:cNvPr id="17" name="文本框 16">
            <a:extLst>
              <a:ext uri="{FF2B5EF4-FFF2-40B4-BE49-F238E27FC236}">
                <a16:creationId xmlns:a16="http://schemas.microsoft.com/office/drawing/2014/main" id="{4EA6EF36-2DBF-FFA3-A306-A3BA3698D99E}"/>
              </a:ext>
            </a:extLst>
          </p:cNvPr>
          <p:cNvSpPr txBox="1"/>
          <p:nvPr/>
        </p:nvSpPr>
        <p:spPr>
          <a:xfrm>
            <a:off x="611560" y="1203598"/>
            <a:ext cx="4572000" cy="3477875"/>
          </a:xfrm>
          <a:prstGeom prst="rect">
            <a:avLst/>
          </a:prstGeom>
          <a:noFill/>
        </p:spPr>
        <p:txBody>
          <a:bodyPr wrap="square">
            <a:spAutoFit/>
          </a:bodyPr>
          <a:lstStyle/>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torch</a:t>
            </a:r>
          </a:p>
          <a:p>
            <a:br>
              <a:rPr lang="en" altLang="zh-CN" sz="1100" b="0" dirty="0">
                <a:solidFill>
                  <a:srgbClr val="000000"/>
                </a:solidFill>
                <a:effectLst/>
                <a:latin typeface="Menlo" panose="020B0609030804020204" pitchFamily="49" charset="0"/>
              </a:rPr>
            </a:br>
            <a:r>
              <a:rPr lang="en" altLang="zh-CN" sz="1100" b="0" dirty="0">
                <a:solidFill>
                  <a:srgbClr val="000000"/>
                </a:solidFill>
                <a:effectLst/>
                <a:latin typeface="Menlo" panose="020B0609030804020204" pitchFamily="49" charset="0"/>
              </a:rPr>
              <a:t>x = </a:t>
            </a:r>
            <a:r>
              <a:rPr lang="en" altLang="zh-CN" sz="1100" b="0" dirty="0" err="1">
                <a:solidFill>
                  <a:srgbClr val="000000"/>
                </a:solidFill>
                <a:effectLst/>
                <a:latin typeface="Menlo" panose="020B0609030804020204" pitchFamily="49" charset="0"/>
              </a:rPr>
              <a:t>torch.ones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12</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12</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创建一个全是</a:t>
            </a:r>
            <a:r>
              <a:rPr lang="en-US" altLang="zh-CN" sz="1100" b="0" dirty="0">
                <a:solidFill>
                  <a:srgbClr val="008000"/>
                </a:solidFill>
                <a:effectLst/>
                <a:latin typeface="Menlo" panose="020B0609030804020204" pitchFamily="49" charset="0"/>
              </a:rPr>
              <a:t>1</a:t>
            </a:r>
            <a:r>
              <a:rPr lang="zh-CN" altLang="en-US" sz="1100" b="0" dirty="0">
                <a:solidFill>
                  <a:srgbClr val="008000"/>
                </a:solidFill>
                <a:effectLst/>
                <a:latin typeface="Menlo" panose="020B0609030804020204" pitchFamily="49" charset="0"/>
              </a:rPr>
              <a:t>的</a:t>
            </a:r>
            <a:r>
              <a:rPr lang="en-US" altLang="zh-CN" sz="1100" b="0" dirty="0">
                <a:solidFill>
                  <a:srgbClr val="008000"/>
                </a:solidFill>
                <a:effectLst/>
                <a:latin typeface="Menlo" panose="020B0609030804020204" pitchFamily="49" charset="0"/>
              </a:rPr>
              <a:t>1</a:t>
            </a:r>
            <a:r>
              <a:rPr lang="en" altLang="zh-CN" sz="1100" b="0" dirty="0">
                <a:solidFill>
                  <a:srgbClr val="008000"/>
                </a:solidFill>
                <a:effectLst/>
                <a:latin typeface="Menlo" panose="020B0609030804020204" pitchFamily="49" charset="0"/>
              </a:rPr>
              <a:t>x1x3x3</a:t>
            </a:r>
            <a:r>
              <a:rPr lang="zh-CN" altLang="en-US" sz="1100" b="0" dirty="0">
                <a:solidFill>
                  <a:srgbClr val="008000"/>
                </a:solidFill>
                <a:effectLst/>
                <a:latin typeface="Menlo" panose="020B0609030804020204" pitchFamily="49" charset="0"/>
              </a:rPr>
              <a:t>的卷积核</a:t>
            </a:r>
            <a:endParaRPr lang="zh-CN" altLang="en-US"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filter = </a:t>
            </a:r>
            <a:r>
              <a:rPr lang="en" altLang="zh-CN" sz="1100" b="0" dirty="0" err="1">
                <a:solidFill>
                  <a:srgbClr val="000000"/>
                </a:solidFill>
                <a:effectLst/>
                <a:latin typeface="Menlo" panose="020B0609030804020204" pitchFamily="49" charset="0"/>
              </a:rPr>
              <a:t>torch.ones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3</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3</a:t>
            </a:r>
            <a:r>
              <a:rPr lang="en" altLang="zh-CN" sz="1100" b="0" dirty="0">
                <a:solidFill>
                  <a:srgbClr val="000000"/>
                </a:solidFill>
                <a:effectLst/>
                <a:latin typeface="Menlo" panose="020B0609030804020204" pitchFamily="49" charset="0"/>
              </a:rPr>
              <a:t>)</a:t>
            </a:r>
          </a:p>
          <a:p>
            <a:r>
              <a:rPr lang="en-US" altLang="zh-CN" sz="1100" dirty="0">
                <a:solidFill>
                  <a:srgbClr val="008000"/>
                </a:solidFill>
                <a:latin typeface="Menlo" panose="020B0609030804020204" pitchFamily="49" charset="0"/>
              </a:rPr>
              <a:t>#</a:t>
            </a:r>
            <a:r>
              <a:rPr lang="zh-CN" altLang="en-US" sz="1100" dirty="0">
                <a:solidFill>
                  <a:srgbClr val="008000"/>
                </a:solidFill>
                <a:latin typeface="Menlo" panose="020B0609030804020204" pitchFamily="49" charset="0"/>
              </a:rPr>
              <a:t> </a:t>
            </a:r>
            <a:r>
              <a:rPr lang="en" altLang="zh-CN" sz="1100" dirty="0">
                <a:solidFill>
                  <a:srgbClr val="008000"/>
                </a:solidFill>
                <a:latin typeface="Menlo" panose="020B0609030804020204" pitchFamily="49" charset="0"/>
              </a:rPr>
              <a:t>filter = </a:t>
            </a:r>
            <a:r>
              <a:rPr lang="en" altLang="zh-CN" sz="1100" dirty="0" err="1">
                <a:solidFill>
                  <a:srgbClr val="008000"/>
                </a:solidFill>
                <a:latin typeface="Menlo" panose="020B0609030804020204" pitchFamily="49" charset="0"/>
              </a:rPr>
              <a:t>torch.randn</a:t>
            </a:r>
            <a:r>
              <a:rPr lang="en" altLang="zh-CN" sz="1100" dirty="0">
                <a:solidFill>
                  <a:srgbClr val="008000"/>
                </a:solidFill>
                <a:latin typeface="Menlo" panose="020B0609030804020204" pitchFamily="49" charset="0"/>
              </a:rPr>
              <a:t>(1,1,4,4)</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使用卷积核对</a:t>
            </a:r>
            <a:r>
              <a:rPr lang="en" altLang="zh-CN" sz="1100" b="0" dirty="0">
                <a:solidFill>
                  <a:srgbClr val="008000"/>
                </a:solidFill>
                <a:effectLst/>
                <a:latin typeface="Menlo" panose="020B0609030804020204" pitchFamily="49" charset="0"/>
              </a:rPr>
              <a:t>x</a:t>
            </a:r>
            <a:r>
              <a:rPr lang="zh-CN" altLang="en-US" sz="1100" b="0" dirty="0">
                <a:solidFill>
                  <a:srgbClr val="008000"/>
                </a:solidFill>
                <a:effectLst/>
                <a:latin typeface="Menlo" panose="020B0609030804020204" pitchFamily="49" charset="0"/>
              </a:rPr>
              <a:t>进行反卷积操作，</a:t>
            </a:r>
            <a:r>
              <a:rPr lang="en" altLang="zh-CN" sz="1100" b="0" dirty="0">
                <a:solidFill>
                  <a:srgbClr val="008000"/>
                </a:solidFill>
                <a:effectLst/>
                <a:latin typeface="Menlo" panose="020B0609030804020204" pitchFamily="49" charset="0"/>
              </a:rPr>
              <a:t>stride=2</a:t>
            </a:r>
            <a:endParaRPr lang="en" altLang="zh-CN"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y = torch.nn.functional.conv_transpose2d(x, filter, stride=</a:t>
            </a:r>
            <a:r>
              <a:rPr lang="en" altLang="zh-CN" sz="1100" b="0" dirty="0">
                <a:solidFill>
                  <a:srgbClr val="098658"/>
                </a:solidFill>
                <a:effectLst/>
                <a:latin typeface="Menlo" panose="020B0609030804020204" pitchFamily="49" charset="0"/>
              </a:rPr>
              <a:t>2</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print(</a:t>
            </a:r>
            <a:r>
              <a:rPr lang="en" altLang="zh-CN" sz="1100" b="0" dirty="0" err="1">
                <a:solidFill>
                  <a:srgbClr val="000000"/>
                </a:solidFill>
                <a:effectLst/>
                <a:latin typeface="Menlo" panose="020B0609030804020204" pitchFamily="49" charset="0"/>
              </a:rPr>
              <a:t>y.shape</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将</a:t>
            </a:r>
            <a:r>
              <a:rPr lang="en" altLang="zh-CN" sz="1100" b="0" dirty="0">
                <a:solidFill>
                  <a:srgbClr val="008000"/>
                </a:solidFill>
                <a:effectLst/>
                <a:latin typeface="Menlo" panose="020B0609030804020204" pitchFamily="49" charset="0"/>
              </a:rPr>
              <a:t>y</a:t>
            </a:r>
            <a:r>
              <a:rPr lang="zh-CN" altLang="en-US" sz="1100" b="0" dirty="0">
                <a:solidFill>
                  <a:srgbClr val="008000"/>
                </a:solidFill>
                <a:effectLst/>
                <a:latin typeface="Menlo" panose="020B0609030804020204" pitchFamily="49" charset="0"/>
              </a:rPr>
              <a:t>归一化的</a:t>
            </a:r>
            <a:r>
              <a:rPr lang="en-US" altLang="zh-CN" sz="1100" b="0" dirty="0">
                <a:solidFill>
                  <a:srgbClr val="008000"/>
                </a:solidFill>
                <a:effectLst/>
                <a:latin typeface="Menlo" panose="020B0609030804020204" pitchFamily="49" charset="0"/>
              </a:rPr>
              <a:t>0-1</a:t>
            </a:r>
            <a:r>
              <a:rPr lang="zh-CN" altLang="en-US" sz="1100" b="0" dirty="0">
                <a:solidFill>
                  <a:srgbClr val="008000"/>
                </a:solidFill>
                <a:effectLst/>
                <a:latin typeface="Menlo" panose="020B0609030804020204" pitchFamily="49" charset="0"/>
              </a:rPr>
              <a:t>区间并二维绘图展示出来</a:t>
            </a:r>
            <a:endParaRPr lang="zh-CN" altLang="en-US"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y = y - </a:t>
            </a:r>
            <a:r>
              <a:rPr lang="en" altLang="zh-CN" sz="1100" b="0" dirty="0" err="1">
                <a:solidFill>
                  <a:srgbClr val="000000"/>
                </a:solidFill>
                <a:effectLst/>
                <a:latin typeface="Menlo" panose="020B0609030804020204" pitchFamily="49" charset="0"/>
              </a:rPr>
              <a:t>y.min</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y = y / </a:t>
            </a:r>
            <a:r>
              <a:rPr lang="en" altLang="zh-CN" sz="1100" b="0" dirty="0" err="1">
                <a:solidFill>
                  <a:srgbClr val="000000"/>
                </a:solidFill>
                <a:effectLst/>
                <a:latin typeface="Menlo" panose="020B0609030804020204" pitchFamily="49" charset="0"/>
              </a:rPr>
              <a:t>y.max</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y = </a:t>
            </a:r>
            <a:r>
              <a:rPr lang="en" altLang="zh-CN" sz="1100" b="0" dirty="0" err="1">
                <a:solidFill>
                  <a:srgbClr val="000000"/>
                </a:solidFill>
                <a:effectLst/>
                <a:latin typeface="Menlo" panose="020B0609030804020204" pitchFamily="49" charset="0"/>
              </a:rPr>
              <a:t>y.squeeze</a:t>
            </a:r>
            <a:r>
              <a:rPr lang="en" altLang="zh-CN" sz="1100" b="0" dirty="0">
                <a:solidFill>
                  <a:srgbClr val="000000"/>
                </a:solidFill>
                <a:effectLst/>
                <a:latin typeface="Menlo" panose="020B0609030804020204" pitchFamily="49" charset="0"/>
              </a:rPr>
              <a:t>()</a:t>
            </a:r>
          </a:p>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matplotlib.pyplot</a:t>
            </a:r>
            <a:r>
              <a:rPr lang="en" altLang="zh-CN" sz="1100" b="0" dirty="0">
                <a:solidFill>
                  <a:srgbClr val="000000"/>
                </a:solidFill>
                <a:effectLst/>
                <a:latin typeface="Menlo" panose="020B0609030804020204" pitchFamily="49" charset="0"/>
              </a:rPr>
              <a:t> </a:t>
            </a:r>
            <a:r>
              <a:rPr lang="en" altLang="zh-CN" sz="1100" b="0" dirty="0">
                <a:solidFill>
                  <a:srgbClr val="0000FF"/>
                </a:solidFill>
                <a:effectLst/>
                <a:latin typeface="Menlo" panose="020B0609030804020204" pitchFamily="49" charset="0"/>
              </a:rPr>
              <a:t>as</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plt</a:t>
            </a:r>
            <a:endParaRPr lang="en" altLang="zh-CN" sz="1100" b="0" dirty="0">
              <a:solidFill>
                <a:srgbClr val="000000"/>
              </a:solidFill>
              <a:effectLst/>
              <a:latin typeface="Menlo" panose="020B0609030804020204" pitchFamily="49" charset="0"/>
            </a:endParaRPr>
          </a:p>
          <a:p>
            <a:r>
              <a:rPr lang="en" altLang="zh-CN" sz="1100" b="0" dirty="0" err="1">
                <a:solidFill>
                  <a:srgbClr val="000000"/>
                </a:solidFill>
                <a:effectLst/>
                <a:latin typeface="Menlo" panose="020B0609030804020204" pitchFamily="49" charset="0"/>
              </a:rPr>
              <a:t>plt.imshow</a:t>
            </a:r>
            <a:r>
              <a:rPr lang="en" altLang="zh-CN" sz="1100" b="0" dirty="0">
                <a:solidFill>
                  <a:srgbClr val="000000"/>
                </a:solidFill>
                <a:effectLst/>
                <a:latin typeface="Menlo" panose="020B0609030804020204" pitchFamily="49" charset="0"/>
              </a:rPr>
              <a:t>(y)</a:t>
            </a:r>
          </a:p>
          <a:p>
            <a:r>
              <a:rPr lang="en" altLang="zh-CN" sz="1100" b="0" dirty="0" err="1">
                <a:solidFill>
                  <a:srgbClr val="000000"/>
                </a:solidFill>
                <a:effectLst/>
                <a:latin typeface="Menlo" panose="020B0609030804020204" pitchFamily="49" charset="0"/>
              </a:rPr>
              <a:t>plt.show</a:t>
            </a:r>
            <a:r>
              <a:rPr lang="en" altLang="zh-CN" sz="1100" b="0" dirty="0">
                <a:solidFill>
                  <a:srgbClr val="000000"/>
                </a:solidFill>
                <a:effectLst/>
                <a:latin typeface="Menlo" panose="020B0609030804020204" pitchFamily="49" charset="0"/>
              </a:rPr>
              <a:t>()</a:t>
            </a:r>
          </a:p>
        </p:txBody>
      </p:sp>
      <p:pic>
        <p:nvPicPr>
          <p:cNvPr id="19" name="图片 18">
            <a:extLst>
              <a:ext uri="{FF2B5EF4-FFF2-40B4-BE49-F238E27FC236}">
                <a16:creationId xmlns:a16="http://schemas.microsoft.com/office/drawing/2014/main" id="{DFF6FAC4-2DDA-EC4D-B16C-D69351EBA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696" y="1225912"/>
            <a:ext cx="3149744" cy="3075806"/>
          </a:xfrm>
          <a:prstGeom prst="rect">
            <a:avLst/>
          </a:prstGeom>
        </p:spPr>
      </p:pic>
    </p:spTree>
    <p:extLst>
      <p:ext uri="{BB962C8B-B14F-4D97-AF65-F5344CB8AC3E}">
        <p14:creationId xmlns:p14="http://schemas.microsoft.com/office/powerpoint/2010/main" val="19540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33</a:t>
            </a:fld>
            <a:endParaRPr lang="zh-CN" altLang="en-US" dirty="0">
              <a:solidFill>
                <a:prstClr val="black">
                  <a:tint val="75000"/>
                </a:prstClr>
              </a:solidFill>
            </a:endParaRPr>
          </a:p>
        </p:txBody>
      </p:sp>
      <p:pic>
        <p:nvPicPr>
          <p:cNvPr id="11" name="图片 10">
            <a:extLst>
              <a:ext uri="{FF2B5EF4-FFF2-40B4-BE49-F238E27FC236}">
                <a16:creationId xmlns:a16="http://schemas.microsoft.com/office/drawing/2014/main" id="{B0D6D228-DDD5-D8AD-EEA1-2612CAD2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00" y="895085"/>
            <a:ext cx="3710146" cy="1905210"/>
          </a:xfrm>
          <a:prstGeom prst="rect">
            <a:avLst/>
          </a:prstGeom>
        </p:spPr>
      </p:pic>
      <p:pic>
        <p:nvPicPr>
          <p:cNvPr id="13" name="图片 12">
            <a:extLst>
              <a:ext uri="{FF2B5EF4-FFF2-40B4-BE49-F238E27FC236}">
                <a16:creationId xmlns:a16="http://schemas.microsoft.com/office/drawing/2014/main" id="{6931EFFD-C83B-4BFD-5170-0A3957650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203598"/>
            <a:ext cx="4918756" cy="1160084"/>
          </a:xfrm>
          <a:prstGeom prst="rect">
            <a:avLst/>
          </a:prstGeom>
        </p:spPr>
      </p:pic>
      <p:pic>
        <p:nvPicPr>
          <p:cNvPr id="15" name="图片 14">
            <a:extLst>
              <a:ext uri="{FF2B5EF4-FFF2-40B4-BE49-F238E27FC236}">
                <a16:creationId xmlns:a16="http://schemas.microsoft.com/office/drawing/2014/main" id="{6F811345-61BB-EE56-F572-764E8994E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736" y="3003798"/>
            <a:ext cx="6838528" cy="1559845"/>
          </a:xfrm>
          <a:prstGeom prst="rect">
            <a:avLst/>
          </a:prstGeom>
        </p:spPr>
      </p:pic>
    </p:spTree>
    <p:extLst>
      <p:ext uri="{BB962C8B-B14F-4D97-AF65-F5344CB8AC3E}">
        <p14:creationId xmlns:p14="http://schemas.microsoft.com/office/powerpoint/2010/main" val="2797647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34</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09ACBDE6-F535-F831-D617-8612F01C8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48179"/>
            <a:ext cx="4592122" cy="3583091"/>
          </a:xfrm>
          <a:prstGeom prst="rect">
            <a:avLst/>
          </a:prstGeom>
        </p:spPr>
      </p:pic>
      <p:sp>
        <p:nvSpPr>
          <p:cNvPr id="7" name="文本框 6">
            <a:extLst>
              <a:ext uri="{FF2B5EF4-FFF2-40B4-BE49-F238E27FC236}">
                <a16:creationId xmlns:a16="http://schemas.microsoft.com/office/drawing/2014/main" id="{70F9AAF7-F0B6-AC64-0AC7-4F5D111729D2}"/>
              </a:ext>
            </a:extLst>
          </p:cNvPr>
          <p:cNvSpPr txBox="1"/>
          <p:nvPr/>
        </p:nvSpPr>
        <p:spPr>
          <a:xfrm>
            <a:off x="1290464" y="4670441"/>
            <a:ext cx="656307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https://github.com/xinntao/ESRGAN/blob/master/RRDBNet_arch.py</a:t>
            </a:r>
          </a:p>
        </p:txBody>
      </p:sp>
      <p:sp>
        <p:nvSpPr>
          <p:cNvPr id="8" name="文本框 7">
            <a:extLst>
              <a:ext uri="{FF2B5EF4-FFF2-40B4-BE49-F238E27FC236}">
                <a16:creationId xmlns:a16="http://schemas.microsoft.com/office/drawing/2014/main" id="{CC614DF7-6BE0-23D0-5010-3EEBEF63207B}"/>
              </a:ext>
            </a:extLst>
          </p:cNvPr>
          <p:cNvSpPr txBox="1"/>
          <p:nvPr/>
        </p:nvSpPr>
        <p:spPr>
          <a:xfrm>
            <a:off x="5148064" y="2248584"/>
            <a:ext cx="3491880" cy="646331"/>
          </a:xfrm>
          <a:prstGeom prst="rect">
            <a:avLst/>
          </a:prstGeom>
          <a:noFill/>
        </p:spPr>
        <p:txBody>
          <a:bodyPr wrap="square" rtlCol="0">
            <a:spAutoFit/>
          </a:bodyPr>
          <a:lstStyle/>
          <a:p>
            <a:pPr algn="ctr"/>
            <a:r>
              <a:rPr kumimoji="1" lang="zh-CN" altLang="en-US" dirty="0"/>
              <a:t>一个比较好的上采样策略：</a:t>
            </a:r>
            <a:endParaRPr kumimoji="1" lang="en-US" altLang="zh-CN" dirty="0"/>
          </a:p>
          <a:p>
            <a:pPr algn="ctr"/>
            <a:r>
              <a:rPr kumimoji="1" lang="zh-CN" altLang="en-US" dirty="0"/>
              <a:t>最近邻插值</a:t>
            </a:r>
            <a:r>
              <a:rPr kumimoji="1" lang="en-US" altLang="zh-CN" dirty="0"/>
              <a:t>+</a:t>
            </a:r>
            <a:r>
              <a:rPr kumimoji="1" lang="zh-CN" altLang="en-US" dirty="0"/>
              <a:t>卷积</a:t>
            </a:r>
          </a:p>
        </p:txBody>
      </p:sp>
      <p:sp>
        <p:nvSpPr>
          <p:cNvPr id="9" name="矩形 8">
            <a:extLst>
              <a:ext uri="{FF2B5EF4-FFF2-40B4-BE49-F238E27FC236}">
                <a16:creationId xmlns:a16="http://schemas.microsoft.com/office/drawing/2014/main" id="{8BA71672-6553-938C-3856-9F8DB071A32B}"/>
              </a:ext>
            </a:extLst>
          </p:cNvPr>
          <p:cNvSpPr/>
          <p:nvPr/>
        </p:nvSpPr>
        <p:spPr>
          <a:xfrm>
            <a:off x="1403648" y="3795886"/>
            <a:ext cx="4304090" cy="360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181516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645319" y="-1557337"/>
            <a:ext cx="3547110" cy="3273266"/>
          </a:xfrm>
          <a:prstGeom prst="rect">
            <a:avLst/>
          </a:prstGeom>
        </p:spPr>
      </p:pic>
      <p:pic>
        <p:nvPicPr>
          <p:cNvPr id="8" name="图片 7" descr="logo-05"/>
          <p:cNvPicPr>
            <a:picLocks noChangeAspect="1"/>
          </p:cNvPicPr>
          <p:nvPr/>
        </p:nvPicPr>
        <p:blipFill>
          <a:blip r:embed="rId6"/>
          <a:stretch>
            <a:fillRect/>
          </a:stretch>
        </p:blipFill>
        <p:spPr>
          <a:xfrm rot="9900000">
            <a:off x="5019675" y="3345181"/>
            <a:ext cx="3547110" cy="3273266"/>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920591"/>
            <a:ext cx="9144000" cy="3241835"/>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矩形 9">
            <a:extLst>
              <a:ext uri="{FF2B5EF4-FFF2-40B4-BE49-F238E27FC236}">
                <a16:creationId xmlns:a16="http://schemas.microsoft.com/office/drawing/2014/main" id="{C8FBB36E-663C-4271-8F1D-D8EB45B4498C}"/>
              </a:ext>
            </a:extLst>
          </p:cNvPr>
          <p:cNvSpPr/>
          <p:nvPr/>
        </p:nvSpPr>
        <p:spPr>
          <a:xfrm>
            <a:off x="0" y="920591"/>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A0999622-0D78-47FA-A6E4-A22DABBEBBE4}"/>
              </a:ext>
            </a:extLst>
          </p:cNvPr>
          <p:cNvSpPr/>
          <p:nvPr/>
        </p:nvSpPr>
        <p:spPr>
          <a:xfrm>
            <a:off x="0" y="4135426"/>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extBox 2"/>
          <p:cNvSpPr txBox="1"/>
          <p:nvPr>
            <p:custDataLst>
              <p:tags r:id="rId2"/>
            </p:custDataLst>
          </p:nvPr>
        </p:nvSpPr>
        <p:spPr>
          <a:xfrm>
            <a:off x="3435190" y="2125761"/>
            <a:ext cx="1115378" cy="930593"/>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r>
              <a:rPr lang="en-US" altLang="zh-CN" sz="5400" b="1" spc="150" dirty="0">
                <a:solidFill>
                  <a:srgbClr val="B88F4D"/>
                </a:solidFill>
                <a:latin typeface="Times New Roman" panose="02020603050405020304" pitchFamily="18" charset="0"/>
                <a:ea typeface="宋体" panose="02010600030101010101" pitchFamily="2" charset="-122"/>
                <a:cs typeface="Times New Roman" panose="02020603050405020304" pitchFamily="18" charset="0"/>
                <a:sym typeface="+mn-lt"/>
              </a:rPr>
              <a:t>2</a:t>
            </a:r>
          </a:p>
        </p:txBody>
      </p:sp>
      <p:sp>
        <p:nvSpPr>
          <p:cNvPr id="13" name="标题 12"/>
          <p:cNvSpPr>
            <a:spLocks noGrp="1"/>
          </p:cNvSpPr>
          <p:nvPr>
            <p:custDataLst>
              <p:tags r:id="rId3"/>
            </p:custDataLst>
          </p:nvPr>
        </p:nvSpPr>
        <p:spPr>
          <a:xfrm>
            <a:off x="4571999" y="2258377"/>
            <a:ext cx="4176465" cy="626745"/>
          </a:xfrm>
          <a:prstGeom prst="rect">
            <a:avLst/>
          </a:prstGeom>
        </p:spPr>
        <p:txBody>
          <a:bodyPr vert="horz" lIns="67628" tIns="35243" rIns="67628" bIns="35243"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400" dirty="0">
                <a:ea typeface="宋体" panose="02010600030101010101" pitchFamily="2" charset="-122"/>
              </a:rPr>
              <a:t>数学建模算法：拟合</a:t>
            </a:r>
          </a:p>
        </p:txBody>
      </p:sp>
      <p:cxnSp>
        <p:nvCxnSpPr>
          <p:cNvPr id="19" name="直接连接符 18"/>
          <p:cNvCxnSpPr/>
          <p:nvPr/>
        </p:nvCxnSpPr>
        <p:spPr>
          <a:xfrm>
            <a:off x="3057087" y="2046703"/>
            <a:ext cx="0" cy="1088708"/>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3" name="图片 2" descr="G:\2021\校庆\PPT\logo-渐变金-10.pnglogo-渐变金-10">
            <a:extLst>
              <a:ext uri="{FF2B5EF4-FFF2-40B4-BE49-F238E27FC236}">
                <a16:creationId xmlns:a16="http://schemas.microsoft.com/office/drawing/2014/main" id="{DA12F6E8-E254-E2AB-03EB-B56701253F0D}"/>
              </a:ext>
            </a:extLst>
          </p:cNvPr>
          <p:cNvPicPr>
            <a:picLocks noChangeAspect="1"/>
          </p:cNvPicPr>
          <p:nvPr/>
        </p:nvPicPr>
        <p:blipFill rotWithShape="1">
          <a:blip r:embed="rId7"/>
          <a:srcRect l="16903" t="32184" r="62112" b="31389"/>
          <a:stretch/>
        </p:blipFill>
        <p:spPr>
          <a:xfrm>
            <a:off x="1263199" y="1815026"/>
            <a:ext cx="1356691" cy="1552062"/>
          </a:xfrm>
          <a:prstGeom prst="rect">
            <a:avLst/>
          </a:prstGeom>
        </p:spPr>
      </p:pic>
    </p:spTree>
    <p:custDataLst>
      <p:tags r:id="rId1"/>
    </p:custDataLst>
    <p:extLst>
      <p:ext uri="{BB962C8B-B14F-4D97-AF65-F5344CB8AC3E}">
        <p14:creationId xmlns:p14="http://schemas.microsoft.com/office/powerpoint/2010/main" val="2703362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问题的提出</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36</a:t>
            </a:fld>
            <a:endParaRPr lang="zh-CN" altLang="en-US" dirty="0">
              <a:solidFill>
                <a:prstClr val="black">
                  <a:tint val="75000"/>
                </a:prstClr>
              </a:solidFill>
            </a:endParaRPr>
          </a:p>
        </p:txBody>
      </p:sp>
      <p:sp>
        <p:nvSpPr>
          <p:cNvPr id="6" name="文本框 5">
            <a:extLst>
              <a:ext uri="{FF2B5EF4-FFF2-40B4-BE49-F238E27FC236}">
                <a16:creationId xmlns:a16="http://schemas.microsoft.com/office/drawing/2014/main" id="{E3092B36-0B6B-9477-939F-F9516DF56D8B}"/>
              </a:ext>
            </a:extLst>
          </p:cNvPr>
          <p:cNvSpPr txBox="1"/>
          <p:nvPr/>
        </p:nvSpPr>
        <p:spPr>
          <a:xfrm>
            <a:off x="431540" y="861517"/>
            <a:ext cx="8280920" cy="1895584"/>
          </a:xfrm>
          <a:prstGeom prst="rect">
            <a:avLst/>
          </a:prstGeom>
          <a:solidFill>
            <a:schemeClr val="accent2">
              <a:lumMod val="20000"/>
              <a:lumOff val="80000"/>
            </a:schemeClr>
          </a:solidFill>
        </p:spPr>
        <p:txBody>
          <a:bodyPr wrap="square">
            <a:spAutoFit/>
          </a:bodyPr>
          <a:lstStyle/>
          <a:p>
            <a:pPr algn="just" eaLnBrk="0" hangingPunct="0">
              <a:lnSpc>
                <a:spcPct val="110000"/>
              </a:lnSpc>
            </a:pPr>
            <a:r>
              <a:rPr kumimoji="0"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如果已知函数</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在若干点</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i="1" dirty="0" err="1">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=1,2,…,n)</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处的值</a:t>
            </a:r>
            <a:r>
              <a:rPr kumimoji="0"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便可根据插值原理来建立插值多项式作为</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的近似。</a:t>
            </a:r>
            <a:endParaRPr kumimoji="0"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eaLnBrk="0" hangingPunct="0">
              <a:lnSpc>
                <a:spcPct val="110000"/>
              </a:lnSpc>
            </a:pP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但在科学实验和生产实践中，往往节点上的函数值是由实验或观测得到的数据，这些函数值不可避免地带有</a:t>
            </a:r>
            <a:r>
              <a:rPr kumimoji="0"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测量误差</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，如果要求所得的近似函数曲线精确无误地通过所有的点</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a:t>
            </a:r>
            <a:r>
              <a:rPr kumimoji="0" lang="zh-CN" altLang="en-US" dirty="0">
                <a:latin typeface="Times New Roman" panose="02020603050405020304" pitchFamily="18" charset="0"/>
                <a:ea typeface="SimSun" panose="02010600030101010101" pitchFamily="2" charset="-122"/>
                <a:cs typeface="Times New Roman" panose="02020603050405020304" pitchFamily="18" charset="0"/>
              </a:rPr>
              <a:t>就会使曲线保留着一切测试误差。</a:t>
            </a:r>
            <a:r>
              <a:rPr lang="zh-CN" altLang="en-US" sz="1800" dirty="0"/>
              <a:t>为了尽量减少这些误差的影响，从总的趋势上使偏差达到最小，这就提出了</a:t>
            </a:r>
            <a:r>
              <a:rPr lang="zh-CN" altLang="en-US" sz="1800" dirty="0">
                <a:solidFill>
                  <a:srgbClr val="C00000"/>
                </a:solidFill>
              </a:rPr>
              <a:t>曲线拟合的最小二乘法。</a:t>
            </a:r>
            <a:endParaRPr kumimoji="0"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33CBC642-3435-59C6-2889-F9BD89304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1" y="2871616"/>
            <a:ext cx="2352008" cy="1895648"/>
          </a:xfrm>
          <a:prstGeom prst="rect">
            <a:avLst/>
          </a:prstGeom>
        </p:spPr>
      </p:pic>
      <p:pic>
        <p:nvPicPr>
          <p:cNvPr id="20" name="图片 19">
            <a:extLst>
              <a:ext uri="{FF2B5EF4-FFF2-40B4-BE49-F238E27FC236}">
                <a16:creationId xmlns:a16="http://schemas.microsoft.com/office/drawing/2014/main" id="{5DD8EA4D-C66E-6307-48EE-B87F076FA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363" y="2814383"/>
            <a:ext cx="2521973" cy="2010114"/>
          </a:xfrm>
          <a:prstGeom prst="rect">
            <a:avLst/>
          </a:prstGeom>
        </p:spPr>
      </p:pic>
      <p:sp>
        <p:nvSpPr>
          <p:cNvPr id="22" name="文本框 21">
            <a:extLst>
              <a:ext uri="{FF2B5EF4-FFF2-40B4-BE49-F238E27FC236}">
                <a16:creationId xmlns:a16="http://schemas.microsoft.com/office/drawing/2014/main" id="{743A6D29-5B1F-1CC4-13E7-E42CC75CE9EC}"/>
              </a:ext>
            </a:extLst>
          </p:cNvPr>
          <p:cNvSpPr txBox="1"/>
          <p:nvPr/>
        </p:nvSpPr>
        <p:spPr>
          <a:xfrm>
            <a:off x="602910" y="4748943"/>
            <a:ext cx="3257660" cy="400110"/>
          </a:xfrm>
          <a:prstGeom prst="rect">
            <a:avLst/>
          </a:prstGeom>
          <a:noFill/>
        </p:spPr>
        <p:txBody>
          <a:bodyPr wrap="square">
            <a:spAutoFit/>
          </a:bodyPr>
          <a:lstStyle/>
          <a:p>
            <a:r>
              <a:rPr lang="en" altLang="zh-CN" sz="1000" b="0" i="0" dirty="0">
                <a:effectLst/>
                <a:latin typeface="Menlo" panose="020B0609030804020204" pitchFamily="49" charset="0"/>
              </a:rPr>
              <a:t>x0=-15:0.5:15;</a:t>
            </a:r>
          </a:p>
          <a:p>
            <a:r>
              <a:rPr lang="en" altLang="zh-CN" sz="1000" b="0" i="0" dirty="0">
                <a:effectLst/>
                <a:latin typeface="Menlo" panose="020B0609030804020204" pitchFamily="49" charset="0"/>
              </a:rPr>
              <a:t>y0=sin(x0)./x0 + 0.2*</a:t>
            </a:r>
            <a:r>
              <a:rPr lang="en" altLang="zh-CN" sz="1000" b="0" i="0" dirty="0" err="1">
                <a:effectLst/>
                <a:latin typeface="Menlo" panose="020B0609030804020204" pitchFamily="49" charset="0"/>
              </a:rPr>
              <a:t>randn</a:t>
            </a:r>
            <a:r>
              <a:rPr lang="en" altLang="zh-CN" sz="1000" b="0" i="0" dirty="0">
                <a:effectLst/>
                <a:latin typeface="Menlo" panose="020B0609030804020204" pitchFamily="49" charset="0"/>
              </a:rPr>
              <a:t>(1,length(x0));</a:t>
            </a:r>
          </a:p>
        </p:txBody>
      </p:sp>
      <p:sp>
        <p:nvSpPr>
          <p:cNvPr id="24" name="文本框 23">
            <a:extLst>
              <a:ext uri="{FF2B5EF4-FFF2-40B4-BE49-F238E27FC236}">
                <a16:creationId xmlns:a16="http://schemas.microsoft.com/office/drawing/2014/main" id="{21F89E35-9284-4C20-5C38-F5AD9AE40240}"/>
              </a:ext>
            </a:extLst>
          </p:cNvPr>
          <p:cNvSpPr txBox="1"/>
          <p:nvPr/>
        </p:nvSpPr>
        <p:spPr>
          <a:xfrm>
            <a:off x="5605217" y="4782652"/>
            <a:ext cx="2376264" cy="400110"/>
          </a:xfrm>
          <a:prstGeom prst="rect">
            <a:avLst/>
          </a:prstGeom>
          <a:noFill/>
        </p:spPr>
        <p:txBody>
          <a:bodyPr wrap="square">
            <a:spAutoFit/>
          </a:bodyPr>
          <a:lstStyle/>
          <a:p>
            <a:r>
              <a:rPr lang="en" altLang="zh-CN" sz="1000" b="0" i="0" dirty="0">
                <a:effectLst/>
                <a:latin typeface="Menlo" panose="020B0609030804020204" pitchFamily="49" charset="0"/>
              </a:rPr>
              <a:t>y3=interp1(x0,y0,x,</a:t>
            </a:r>
            <a:r>
              <a:rPr lang="en" altLang="zh-CN" sz="1000" b="0" i="0" dirty="0">
                <a:solidFill>
                  <a:srgbClr val="A709F5"/>
                </a:solidFill>
                <a:effectLst/>
                <a:latin typeface="Menlo" panose="020B0609030804020204" pitchFamily="49" charset="0"/>
              </a:rPr>
              <a:t>'spline'</a:t>
            </a:r>
            <a:r>
              <a:rPr lang="en" altLang="zh-CN" sz="1000" b="0" i="0" dirty="0">
                <a:effectLst/>
                <a:latin typeface="Menlo" panose="020B0609030804020204" pitchFamily="49" charset="0"/>
              </a:rPr>
              <a:t>);</a:t>
            </a:r>
          </a:p>
          <a:p>
            <a:r>
              <a:rPr lang="en" altLang="zh-CN" sz="1000" b="0" i="0" dirty="0">
                <a:effectLst/>
                <a:latin typeface="Menlo" panose="020B0609030804020204" pitchFamily="49" charset="0"/>
              </a:rPr>
              <a:t>plot(x,y3,</a:t>
            </a:r>
            <a:r>
              <a:rPr lang="en" altLang="zh-CN" sz="1000" b="0" i="0" dirty="0">
                <a:solidFill>
                  <a:srgbClr val="A709F5"/>
                </a:solidFill>
                <a:effectLst/>
                <a:latin typeface="Menlo" panose="020B0609030804020204" pitchFamily="49" charset="0"/>
              </a:rPr>
              <a:t>'-r'</a:t>
            </a:r>
            <a:r>
              <a:rPr lang="en" altLang="zh-CN" sz="1000" b="0" i="0" dirty="0">
                <a:effectLst/>
                <a:latin typeface="Menlo" panose="020B0609030804020204" pitchFamily="49" charset="0"/>
              </a:rPr>
              <a:t>)</a:t>
            </a:r>
          </a:p>
        </p:txBody>
      </p:sp>
    </p:spTree>
    <p:extLst>
      <p:ext uri="{BB962C8B-B14F-4D97-AF65-F5344CB8AC3E}">
        <p14:creationId xmlns:p14="http://schemas.microsoft.com/office/powerpoint/2010/main" val="29566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基本概念</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37</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92375014-7035-F888-1441-91E2650846F1}"/>
              </a:ext>
            </a:extLst>
          </p:cNvPr>
          <p:cNvSpPr txBox="1"/>
          <p:nvPr/>
        </p:nvSpPr>
        <p:spPr>
          <a:xfrm>
            <a:off x="337393" y="1117994"/>
            <a:ext cx="3802559" cy="1892826"/>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插值法（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Interpolation</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插值法是在已知一组离散数据点的情况下，构建一个函数，该函数</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精确通过所有已知数据点</a:t>
            </a:r>
            <a:r>
              <a:rPr lang="zh-CN" altLang="en-US" dirty="0">
                <a:latin typeface="Times New Roman" panose="02020603050405020304" pitchFamily="18" charset="0"/>
                <a:ea typeface="SimSun" panose="02010600030101010101" pitchFamily="2" charset="-122"/>
                <a:cs typeface="Times New Roman" panose="02020603050405020304" pitchFamily="18" charset="0"/>
              </a:rPr>
              <a:t>，用于在</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已知数据范围</a:t>
            </a:r>
            <a:r>
              <a:rPr lang="zh-CN" altLang="en-US" dirty="0">
                <a:latin typeface="Times New Roman" panose="02020603050405020304" pitchFamily="18" charset="0"/>
                <a:ea typeface="SimSun" panose="02010600030101010101" pitchFamily="2" charset="-122"/>
                <a:cs typeface="Times New Roman" panose="02020603050405020304" pitchFamily="18" charset="0"/>
              </a:rPr>
              <a:t>内估计未知值。插值函数在已知点上没有误差。</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9A21268-8C79-06A4-F111-8C92B0B4D47B}"/>
              </a:ext>
            </a:extLst>
          </p:cNvPr>
          <p:cNvSpPr txBox="1"/>
          <p:nvPr/>
        </p:nvSpPr>
        <p:spPr>
          <a:xfrm>
            <a:off x="5004048" y="1117994"/>
            <a:ext cx="3888432" cy="1892826"/>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拟合法（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Approximation/Fitting</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拟合法（或称曲线拟合）是在已知数据点的基础上，建立一个函数模型，使其</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尽可能接近所有数据点</a:t>
            </a:r>
            <a:r>
              <a:rPr lang="zh-CN" altLang="en-US" dirty="0">
                <a:latin typeface="Times New Roman" panose="02020603050405020304" pitchFamily="18" charset="0"/>
                <a:ea typeface="SimSun" panose="02010600030101010101" pitchFamily="2" charset="-122"/>
                <a:cs typeface="Times New Roman" panose="02020603050405020304" pitchFamily="18" charset="0"/>
              </a:rPr>
              <a:t>，但不要求精确通过每个点。拟合法考虑了数据中的</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误差或噪声。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80B555B-D27C-E6F7-AF4F-BFC2C5CED929}"/>
              </a:ext>
            </a:extLst>
          </p:cNvPr>
          <p:cNvSpPr txBox="1"/>
          <p:nvPr/>
        </p:nvSpPr>
        <p:spPr>
          <a:xfrm>
            <a:off x="1972515" y="3542364"/>
            <a:ext cx="877163" cy="369332"/>
          </a:xfrm>
          <a:prstGeom prst="rect">
            <a:avLst/>
          </a:prstGeom>
          <a:noFill/>
        </p:spPr>
        <p:txBody>
          <a:bodyPr wrap="none" rtlCol="0">
            <a:spAutoFit/>
          </a:bodyPr>
          <a:lstStyle/>
          <a:p>
            <a:r>
              <a:rPr kumimoji="1" lang="zh-CN" altLang="en-US" dirty="0"/>
              <a:t>插值法</a:t>
            </a:r>
          </a:p>
        </p:txBody>
      </p:sp>
      <p:sp>
        <p:nvSpPr>
          <p:cNvPr id="13" name="文本框 12">
            <a:extLst>
              <a:ext uri="{FF2B5EF4-FFF2-40B4-BE49-F238E27FC236}">
                <a16:creationId xmlns:a16="http://schemas.microsoft.com/office/drawing/2014/main" id="{F11FCE51-C06A-D31B-EE31-02DF57E7B7DA}"/>
              </a:ext>
            </a:extLst>
          </p:cNvPr>
          <p:cNvSpPr txBox="1"/>
          <p:nvPr/>
        </p:nvSpPr>
        <p:spPr>
          <a:xfrm>
            <a:off x="6100888" y="3542364"/>
            <a:ext cx="878767" cy="369332"/>
          </a:xfrm>
          <a:prstGeom prst="rect">
            <a:avLst/>
          </a:prstGeom>
          <a:noFill/>
        </p:spPr>
        <p:txBody>
          <a:bodyPr wrap="none" rtlCol="0">
            <a:spAutoFit/>
          </a:bodyPr>
          <a:lstStyle/>
          <a:p>
            <a:r>
              <a:rPr kumimoji="1" lang="zh-CN" altLang="en-US" dirty="0"/>
              <a:t>拟合法</a:t>
            </a:r>
          </a:p>
        </p:txBody>
      </p:sp>
      <p:cxnSp>
        <p:nvCxnSpPr>
          <p:cNvPr id="15" name="直线箭头连接符 14">
            <a:extLst>
              <a:ext uri="{FF2B5EF4-FFF2-40B4-BE49-F238E27FC236}">
                <a16:creationId xmlns:a16="http://schemas.microsoft.com/office/drawing/2014/main" id="{227AEC7F-5A30-8A68-54DB-EEB2E1C82371}"/>
              </a:ext>
            </a:extLst>
          </p:cNvPr>
          <p:cNvCxnSpPr>
            <a:cxnSpLocks/>
          </p:cNvCxnSpPr>
          <p:nvPr/>
        </p:nvCxnSpPr>
        <p:spPr>
          <a:xfrm>
            <a:off x="3892815" y="3727030"/>
            <a:ext cx="135836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21F062E-7C37-218A-F052-EC089BEDC464}"/>
              </a:ext>
            </a:extLst>
          </p:cNvPr>
          <p:cNvSpPr txBox="1"/>
          <p:nvPr/>
        </p:nvSpPr>
        <p:spPr>
          <a:xfrm>
            <a:off x="5784187" y="4043603"/>
            <a:ext cx="1876960" cy="738664"/>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近似通过数据点</a:t>
            </a:r>
            <a:endPar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抗噪能力强</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具备外推能力</a:t>
            </a:r>
          </a:p>
        </p:txBody>
      </p:sp>
      <p:sp>
        <p:nvSpPr>
          <p:cNvPr id="18" name="文本框 17">
            <a:extLst>
              <a:ext uri="{FF2B5EF4-FFF2-40B4-BE49-F238E27FC236}">
                <a16:creationId xmlns:a16="http://schemas.microsoft.com/office/drawing/2014/main" id="{CCEC03C1-A448-C2AB-9D8E-D7C2B0BD221C}"/>
              </a:ext>
            </a:extLst>
          </p:cNvPr>
          <p:cNvSpPr txBox="1"/>
          <p:nvPr/>
        </p:nvSpPr>
        <p:spPr>
          <a:xfrm>
            <a:off x="1527360" y="4043603"/>
            <a:ext cx="2029331" cy="738664"/>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精确通过数据点</a:t>
            </a:r>
            <a:endPar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可能出现过拟合</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仅适用于已知范围</a:t>
            </a:r>
          </a:p>
        </p:txBody>
      </p:sp>
      <p:sp>
        <p:nvSpPr>
          <p:cNvPr id="20" name="文本框 19">
            <a:extLst>
              <a:ext uri="{FF2B5EF4-FFF2-40B4-BE49-F238E27FC236}">
                <a16:creationId xmlns:a16="http://schemas.microsoft.com/office/drawing/2014/main" id="{034BA231-E1D8-16B0-7EF0-8EB170BC787B}"/>
              </a:ext>
            </a:extLst>
          </p:cNvPr>
          <p:cNvSpPr txBox="1"/>
          <p:nvPr/>
        </p:nvSpPr>
        <p:spPr>
          <a:xfrm>
            <a:off x="3692346" y="3397611"/>
            <a:ext cx="1759305" cy="307777"/>
          </a:xfrm>
          <a:prstGeom prst="rect">
            <a:avLst/>
          </a:prstGeom>
          <a:noFill/>
        </p:spPr>
        <p:txBody>
          <a:bodyPr wrap="square">
            <a:spAutoFit/>
          </a:bodyPr>
          <a:lstStyle/>
          <a:p>
            <a:pPr algn="ct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观测点有误差</a:t>
            </a:r>
            <a:endParaRPr lang="zh-CN" altLang="en-US" sz="1400" dirty="0"/>
          </a:p>
        </p:txBody>
      </p:sp>
    </p:spTree>
    <p:extLst>
      <p:ext uri="{BB962C8B-B14F-4D97-AF65-F5344CB8AC3E}">
        <p14:creationId xmlns:p14="http://schemas.microsoft.com/office/powerpoint/2010/main" val="23559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P spid="17" grpId="0"/>
      <p:bldP spid="18"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数学表达以及常用方法</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38</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92375014-7035-F888-1441-91E2650846F1}"/>
              </a:ext>
            </a:extLst>
          </p:cNvPr>
          <p:cNvSpPr txBox="1"/>
          <p:nvPr/>
        </p:nvSpPr>
        <p:spPr>
          <a:xfrm>
            <a:off x="337393" y="1117994"/>
            <a:ext cx="3802559" cy="1338828"/>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插值法（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Interpolation</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给定</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n</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个数据点</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寻找一个函数</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lang="zh-CN" altLang="en-US" dirty="0">
                <a:latin typeface="Times New Roman" panose="02020603050405020304" pitchFamily="18" charset="0"/>
                <a:ea typeface="SimSun" panose="02010600030101010101" pitchFamily="2" charset="-122"/>
                <a:cs typeface="Times New Roman" panose="02020603050405020304" pitchFamily="18" charset="0"/>
              </a:rPr>
              <a:t>，使得：</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r>
              <a:rPr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i="1" baseline="-30000" dirty="0" err="1">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i="1" baseline="-30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=1,2,…,n</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21268-8C79-06A4-F111-8C92B0B4D47B}"/>
                  </a:ext>
                </a:extLst>
              </p:cNvPr>
              <p:cNvSpPr txBox="1"/>
              <p:nvPr/>
            </p:nvSpPr>
            <p:spPr>
              <a:xfrm>
                <a:off x="5004048" y="1117994"/>
                <a:ext cx="3888432" cy="1339854"/>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拟合法（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Approximation/Fitting</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给定</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n</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个数据点</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寻找一个函数</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lang="zh-CN" altLang="en-US" dirty="0">
                    <a:latin typeface="Times New Roman" panose="02020603050405020304" pitchFamily="18" charset="0"/>
                    <a:ea typeface="SimSun" panose="02010600030101010101" pitchFamily="2" charset="-122"/>
                    <a:cs typeface="Times New Roman" panose="02020603050405020304" pitchFamily="18" charset="0"/>
                  </a:rPr>
                  <a:t>，使得：</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l-GR" altLang="zh-CN" i="1" smtClean="0">
                            <a:latin typeface="Cambria Math" panose="02040503050406030204" pitchFamily="18" charset="0"/>
                            <a:ea typeface="Cambria Math" panose="02040503050406030204" pitchFamily="18" charset="0"/>
                            <a:cs typeface="Times New Roman" panose="02020603050405020304" pitchFamily="18" charset="0"/>
                          </a:rPr>
                          <m:t>Σ</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𝑛</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最小</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39A21268-8C79-06A4-F111-8C92B0B4D47B}"/>
                  </a:ext>
                </a:extLst>
              </p:cNvPr>
              <p:cNvSpPr txBox="1">
                <a:spLocks noRot="1" noChangeAspect="1" noMove="1" noResize="1" noEditPoints="1" noAdjustHandles="1" noChangeArrowheads="1" noChangeShapeType="1" noTextEdit="1"/>
              </p:cNvSpPr>
              <p:nvPr/>
            </p:nvSpPr>
            <p:spPr>
              <a:xfrm>
                <a:off x="5004048" y="1117994"/>
                <a:ext cx="3888432" cy="1339854"/>
              </a:xfrm>
              <a:prstGeom prst="rect">
                <a:avLst/>
              </a:prstGeom>
              <a:blipFill>
                <a:blip r:embed="rId3"/>
                <a:stretch>
                  <a:fillRect l="-1629" b="-46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80B555B-D27C-E6F7-AF4F-BFC2C5CED929}"/>
              </a:ext>
            </a:extLst>
          </p:cNvPr>
          <p:cNvSpPr txBox="1"/>
          <p:nvPr/>
        </p:nvSpPr>
        <p:spPr>
          <a:xfrm>
            <a:off x="1972515" y="2654844"/>
            <a:ext cx="877163" cy="369332"/>
          </a:xfrm>
          <a:prstGeom prst="rect">
            <a:avLst/>
          </a:prstGeom>
          <a:noFill/>
        </p:spPr>
        <p:txBody>
          <a:bodyPr wrap="none" rtlCol="0">
            <a:spAutoFit/>
          </a:bodyPr>
          <a:lstStyle/>
          <a:p>
            <a:r>
              <a:rPr kumimoji="1" lang="zh-CN" altLang="en-US" dirty="0"/>
              <a:t>插值法</a:t>
            </a:r>
          </a:p>
        </p:txBody>
      </p:sp>
      <p:sp>
        <p:nvSpPr>
          <p:cNvPr id="13" name="文本框 12">
            <a:extLst>
              <a:ext uri="{FF2B5EF4-FFF2-40B4-BE49-F238E27FC236}">
                <a16:creationId xmlns:a16="http://schemas.microsoft.com/office/drawing/2014/main" id="{F11FCE51-C06A-D31B-EE31-02DF57E7B7DA}"/>
              </a:ext>
            </a:extLst>
          </p:cNvPr>
          <p:cNvSpPr txBox="1"/>
          <p:nvPr/>
        </p:nvSpPr>
        <p:spPr>
          <a:xfrm>
            <a:off x="6100888" y="2654844"/>
            <a:ext cx="878767" cy="369332"/>
          </a:xfrm>
          <a:prstGeom prst="rect">
            <a:avLst/>
          </a:prstGeom>
          <a:noFill/>
        </p:spPr>
        <p:txBody>
          <a:bodyPr wrap="none" rtlCol="0">
            <a:spAutoFit/>
          </a:bodyPr>
          <a:lstStyle/>
          <a:p>
            <a:r>
              <a:rPr kumimoji="1" lang="zh-CN" altLang="en-US" dirty="0"/>
              <a:t>拟合法</a:t>
            </a:r>
          </a:p>
        </p:txBody>
      </p:sp>
      <p:cxnSp>
        <p:nvCxnSpPr>
          <p:cNvPr id="15" name="直线箭头连接符 14">
            <a:extLst>
              <a:ext uri="{FF2B5EF4-FFF2-40B4-BE49-F238E27FC236}">
                <a16:creationId xmlns:a16="http://schemas.microsoft.com/office/drawing/2014/main" id="{227AEC7F-5A30-8A68-54DB-EEB2E1C82371}"/>
              </a:ext>
            </a:extLst>
          </p:cNvPr>
          <p:cNvCxnSpPr>
            <a:cxnSpLocks/>
          </p:cNvCxnSpPr>
          <p:nvPr/>
        </p:nvCxnSpPr>
        <p:spPr>
          <a:xfrm>
            <a:off x="3892815" y="2839510"/>
            <a:ext cx="135836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21F062E-7C37-218A-F052-EC089BEDC464}"/>
              </a:ext>
            </a:extLst>
          </p:cNvPr>
          <p:cNvSpPr txBox="1"/>
          <p:nvPr/>
        </p:nvSpPr>
        <p:spPr>
          <a:xfrm>
            <a:off x="5258231" y="3166825"/>
            <a:ext cx="3380065"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最小二乘法</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线性拟合</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非线性拟合：多项式拟合、指数、对数、幂函数模型、神经网络模型</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CCEC03C1-A448-C2AB-9D8E-D7C2B0BD221C}"/>
              </a:ext>
            </a:extLst>
          </p:cNvPr>
          <p:cNvSpPr txBox="1"/>
          <p:nvPr/>
        </p:nvSpPr>
        <p:spPr>
          <a:xfrm>
            <a:off x="1072208" y="3166825"/>
            <a:ext cx="3024336"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多项式插值</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拉格朗日多项式插值</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分段插值</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分段线性插值、三次样条插值</a:t>
            </a:r>
          </a:p>
        </p:txBody>
      </p:sp>
      <p:sp>
        <p:nvSpPr>
          <p:cNvPr id="4" name="文本框 3">
            <a:extLst>
              <a:ext uri="{FF2B5EF4-FFF2-40B4-BE49-F238E27FC236}">
                <a16:creationId xmlns:a16="http://schemas.microsoft.com/office/drawing/2014/main" id="{7E23E179-485C-F87D-962B-589FE4A27BCD}"/>
              </a:ext>
            </a:extLst>
          </p:cNvPr>
          <p:cNvSpPr txBox="1"/>
          <p:nvPr/>
        </p:nvSpPr>
        <p:spPr>
          <a:xfrm>
            <a:off x="3600675" y="2530707"/>
            <a:ext cx="1759305" cy="307777"/>
          </a:xfrm>
          <a:prstGeom prst="rect">
            <a:avLst/>
          </a:prstGeom>
          <a:noFill/>
        </p:spPr>
        <p:txBody>
          <a:bodyPr wrap="square">
            <a:spAutoFit/>
          </a:bodyPr>
          <a:lstStyle/>
          <a:p>
            <a:pPr algn="ct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观测点有误差</a:t>
            </a:r>
            <a:endParaRPr lang="zh-CN" altLang="en-US" sz="1400" dirty="0"/>
          </a:p>
        </p:txBody>
      </p:sp>
    </p:spTree>
    <p:extLst>
      <p:ext uri="{BB962C8B-B14F-4D97-AF65-F5344CB8AC3E}">
        <p14:creationId xmlns:p14="http://schemas.microsoft.com/office/powerpoint/2010/main" val="368997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P spid="17" grpId="0"/>
      <p:bldP spid="18"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最小二乘法：引例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39</a:t>
            </a:fld>
            <a:endParaRPr lang="zh-CN" altLang="en-US" dirty="0">
              <a:solidFill>
                <a:prstClr val="black">
                  <a:tint val="75000"/>
                </a:prstClr>
              </a:solidFill>
            </a:endParaRPr>
          </a:p>
        </p:txBody>
      </p:sp>
      <p:sp>
        <p:nvSpPr>
          <p:cNvPr id="10" name="文本框 9">
            <a:extLst>
              <a:ext uri="{FF2B5EF4-FFF2-40B4-BE49-F238E27FC236}">
                <a16:creationId xmlns:a16="http://schemas.microsoft.com/office/drawing/2014/main" id="{AB6A272D-3815-8F28-2F48-E9683087A2D4}"/>
              </a:ext>
            </a:extLst>
          </p:cNvPr>
          <p:cNvSpPr txBox="1"/>
          <p:nvPr/>
        </p:nvSpPr>
        <p:spPr>
          <a:xfrm>
            <a:off x="395536" y="987574"/>
            <a:ext cx="8424936" cy="646331"/>
          </a:xfrm>
          <a:prstGeom prst="rect">
            <a:avLst/>
          </a:prstGeom>
          <a:noFill/>
        </p:spPr>
        <p:txBody>
          <a:bodyPr wrap="square">
            <a:spAutoFit/>
          </a:bodyPr>
          <a:lstStyle/>
          <a:p>
            <a:r>
              <a:rPr lang="zh-CN" altLang="en-US" sz="1800" dirty="0">
                <a:solidFill>
                  <a:srgbClr val="000000"/>
                </a:solidFill>
                <a:latin typeface="Times New Roman" panose="02020603050405020304" pitchFamily="18" charset="0"/>
                <a:cs typeface="Times New Roman" panose="02020603050405020304" pitchFamily="18" charset="0"/>
              </a:rPr>
              <a:t> 某种合成纤维的强度与其拉伸倍数有直接关系，下表给出的是实际测定的</a:t>
            </a:r>
            <a:r>
              <a:rPr lang="en-US" altLang="zh-CN" sz="1800" dirty="0">
                <a:solidFill>
                  <a:schemeClr val="tx2"/>
                </a:solidFill>
                <a:latin typeface="Times New Roman" panose="02020603050405020304" pitchFamily="18" charset="0"/>
                <a:cs typeface="Times New Roman" panose="02020603050405020304" pitchFamily="18" charset="0"/>
              </a:rPr>
              <a:t>24</a:t>
            </a:r>
            <a:r>
              <a:rPr lang="zh-CN" altLang="en-US" sz="1800" dirty="0">
                <a:solidFill>
                  <a:schemeClr val="tx2"/>
                </a:solidFill>
                <a:latin typeface="Times New Roman" panose="02020603050405020304" pitchFamily="18" charset="0"/>
                <a:cs typeface="Times New Roman" panose="02020603050405020304" pitchFamily="18" charset="0"/>
              </a:rPr>
              <a:t>个纤维样品的强度与相应拉伸倍数的记录</a:t>
            </a:r>
            <a:r>
              <a:rPr lang="zh-CN" altLang="en-US" sz="1800" dirty="0">
                <a:solidFill>
                  <a:srgbClr val="000000"/>
                </a:solidFill>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3D9D49D7-AC71-5950-752D-A9F5E033FA91}"/>
              </a:ext>
            </a:extLst>
          </p:cNvPr>
          <p:cNvGraphicFramePr>
            <a:graphicFrameLocks noGrp="1"/>
          </p:cNvGraphicFramePr>
          <p:nvPr>
            <p:extLst>
              <p:ext uri="{D42A27DB-BD31-4B8C-83A1-F6EECF244321}">
                <p14:modId xmlns:p14="http://schemas.microsoft.com/office/powerpoint/2010/main" val="4070050606"/>
              </p:ext>
            </p:extLst>
          </p:nvPr>
        </p:nvGraphicFramePr>
        <p:xfrm>
          <a:off x="755575" y="1837987"/>
          <a:ext cx="7704857" cy="2987040"/>
        </p:xfrm>
        <a:graphic>
          <a:graphicData uri="http://schemas.openxmlformats.org/drawingml/2006/table">
            <a:tbl>
              <a:tblPr>
                <a:tableStyleId>{5C22544A-7EE6-4342-B048-85BDC9FD1C3A}</a:tableStyleId>
              </a:tblPr>
              <a:tblGrid>
                <a:gridCol w="880554">
                  <a:extLst>
                    <a:ext uri="{9D8B030D-6E8A-4147-A177-3AD203B41FA5}">
                      <a16:colId xmlns:a16="http://schemas.microsoft.com/office/drawing/2014/main" val="3010027247"/>
                    </a:ext>
                  </a:extLst>
                </a:gridCol>
                <a:gridCol w="1320833">
                  <a:extLst>
                    <a:ext uri="{9D8B030D-6E8A-4147-A177-3AD203B41FA5}">
                      <a16:colId xmlns:a16="http://schemas.microsoft.com/office/drawing/2014/main" val="1891301240"/>
                    </a:ext>
                  </a:extLst>
                </a:gridCol>
                <a:gridCol w="1540972">
                  <a:extLst>
                    <a:ext uri="{9D8B030D-6E8A-4147-A177-3AD203B41FA5}">
                      <a16:colId xmlns:a16="http://schemas.microsoft.com/office/drawing/2014/main" val="592043827"/>
                    </a:ext>
                  </a:extLst>
                </a:gridCol>
                <a:gridCol w="1100693">
                  <a:extLst>
                    <a:ext uri="{9D8B030D-6E8A-4147-A177-3AD203B41FA5}">
                      <a16:colId xmlns:a16="http://schemas.microsoft.com/office/drawing/2014/main" val="3740113491"/>
                    </a:ext>
                  </a:extLst>
                </a:gridCol>
                <a:gridCol w="1320833">
                  <a:extLst>
                    <a:ext uri="{9D8B030D-6E8A-4147-A177-3AD203B41FA5}">
                      <a16:colId xmlns:a16="http://schemas.microsoft.com/office/drawing/2014/main" val="2959251650"/>
                    </a:ext>
                  </a:extLst>
                </a:gridCol>
                <a:gridCol w="1540972">
                  <a:extLst>
                    <a:ext uri="{9D8B030D-6E8A-4147-A177-3AD203B41FA5}">
                      <a16:colId xmlns:a16="http://schemas.microsoft.com/office/drawing/2014/main" val="1534976358"/>
                    </a:ext>
                  </a:extLst>
                </a:gridCol>
              </a:tblGrid>
              <a:tr h="0">
                <a:tc>
                  <a:txBody>
                    <a:bodyPr/>
                    <a:lstStyle/>
                    <a:p>
                      <a:pPr algn="ctr"/>
                      <a:r>
                        <a:rPr lang="zh-CN" sz="1400" kern="100" dirty="0">
                          <a:effectLst/>
                          <a:latin typeface="Times New Roman" panose="02020603050405020304" pitchFamily="18" charset="0"/>
                          <a:cs typeface="Times New Roman" panose="02020603050405020304" pitchFamily="18" charset="0"/>
                        </a:rPr>
                        <a:t>编号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r>
                        <a:rPr lang="zh-CN" sz="1400" kern="100">
                          <a:effectLst/>
                          <a:latin typeface="Times New Roman" panose="02020603050405020304" pitchFamily="18" charset="0"/>
                          <a:cs typeface="Times New Roman" panose="02020603050405020304" pitchFamily="18" charset="0"/>
                        </a:rPr>
                        <a:t>拉伸倍数</a:t>
                      </a:r>
                      <a:r>
                        <a:rPr lang="en-US" sz="1400" kern="100">
                          <a:effectLst/>
                          <a:latin typeface="Times New Roman" panose="02020603050405020304" pitchFamily="18" charset="0"/>
                          <a:cs typeface="Times New Roman" panose="02020603050405020304" pitchFamily="18" charset="0"/>
                        </a:rPr>
                        <a:t>x</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latin typeface="Times New Roman" panose="02020603050405020304" pitchFamily="18" charset="0"/>
                          <a:cs typeface="Times New Roman" panose="02020603050405020304" pitchFamily="18" charset="0"/>
                        </a:rPr>
                        <a:t>强度</a:t>
                      </a:r>
                      <a:r>
                        <a:rPr lang="en-US" sz="1400" kern="100">
                          <a:effectLst/>
                          <a:latin typeface="Times New Roman" panose="02020603050405020304" pitchFamily="18" charset="0"/>
                          <a:cs typeface="Times New Roman" panose="02020603050405020304" pitchFamily="18" charset="0"/>
                        </a:rPr>
                        <a:t>y</a:t>
                      </a:r>
                      <a:endParaRPr lang="zh-CN" sz="1400" kern="100">
                        <a:effectLst/>
                        <a:latin typeface="Times New Roman" panose="02020603050405020304" pitchFamily="18" charset="0"/>
                        <a:cs typeface="Times New Roman" panose="02020603050405020304" pitchFamily="18" charset="0"/>
                      </a:endParaRPr>
                    </a:p>
                    <a:p>
                      <a:pPr algn="ctr"/>
                      <a:r>
                        <a:rPr lang="en-US" sz="1400" kern="100">
                          <a:effectLst/>
                          <a:latin typeface="Times New Roman" panose="02020603050405020304" pitchFamily="18" charset="0"/>
                          <a:cs typeface="Times New Roman" panose="02020603050405020304" pitchFamily="18" charset="0"/>
                        </a:rPr>
                        <a:t>kg /mm</a:t>
                      </a:r>
                      <a:r>
                        <a:rPr lang="en-US" sz="1400" kern="100" baseline="30000">
                          <a:effectLst/>
                          <a:latin typeface="Times New Roman" panose="02020603050405020304" pitchFamily="18" charset="0"/>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400" kern="100" dirty="0">
                          <a:effectLst/>
                          <a:latin typeface="Times New Roman" panose="02020603050405020304" pitchFamily="18" charset="0"/>
                          <a:cs typeface="Times New Roman" panose="02020603050405020304" pitchFamily="18" charset="0"/>
                        </a:rPr>
                        <a:t>编号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algn="ctr"/>
                      <a:r>
                        <a:rPr lang="zh-CN" sz="1400" kern="100">
                          <a:effectLst/>
                          <a:latin typeface="Times New Roman" panose="02020603050405020304" pitchFamily="18" charset="0"/>
                          <a:cs typeface="Times New Roman" panose="02020603050405020304" pitchFamily="18" charset="0"/>
                        </a:rPr>
                        <a:t>拉伸倍数</a:t>
                      </a:r>
                      <a:r>
                        <a:rPr lang="en-US" sz="1400" kern="100">
                          <a:effectLst/>
                          <a:latin typeface="Times New Roman" panose="02020603050405020304" pitchFamily="18" charset="0"/>
                          <a:cs typeface="Times New Roman" panose="02020603050405020304" pitchFamily="18" charset="0"/>
                        </a:rPr>
                        <a:t>x</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latin typeface="Times New Roman" panose="02020603050405020304" pitchFamily="18" charset="0"/>
                          <a:cs typeface="Times New Roman" panose="02020603050405020304" pitchFamily="18" charset="0"/>
                        </a:rPr>
                        <a:t>强度</a:t>
                      </a:r>
                      <a:r>
                        <a:rPr lang="en-US" sz="1400" kern="100">
                          <a:effectLst/>
                          <a:latin typeface="Times New Roman" panose="02020603050405020304" pitchFamily="18" charset="0"/>
                          <a:cs typeface="Times New Roman" panose="02020603050405020304" pitchFamily="18" charset="0"/>
                        </a:rPr>
                        <a:t>y</a:t>
                      </a:r>
                      <a:endParaRPr lang="zh-CN" sz="1400" kern="100">
                        <a:effectLst/>
                        <a:latin typeface="Times New Roman" panose="02020603050405020304" pitchFamily="18" charset="0"/>
                        <a:cs typeface="Times New Roman" panose="02020603050405020304" pitchFamily="18" charset="0"/>
                      </a:endParaRPr>
                    </a:p>
                    <a:p>
                      <a:pPr algn="ctr"/>
                      <a:r>
                        <a:rPr lang="en-US" sz="1400" kern="100">
                          <a:effectLst/>
                          <a:latin typeface="Times New Roman" panose="02020603050405020304" pitchFamily="18" charset="0"/>
                          <a:cs typeface="Times New Roman" panose="02020603050405020304" pitchFamily="18" charset="0"/>
                        </a:rPr>
                        <a:t>kg /mm</a:t>
                      </a:r>
                      <a:r>
                        <a:rPr lang="en-US" sz="1400" kern="100" baseline="30000">
                          <a:effectLst/>
                          <a:latin typeface="Times New Roman" panose="02020603050405020304" pitchFamily="18" charset="0"/>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6374423"/>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5.5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3098972"/>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5.2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82551848"/>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6.0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5.5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2900418"/>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6.3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6.4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9604020"/>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2.7</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2.8</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6.5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6.0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0501672"/>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2.7</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2.5</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7.1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5.3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9126682"/>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3.5</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3.0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8.0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6.5</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6492730"/>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3.5</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2.7</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8.0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7.0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773505"/>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4.0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4.0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8.9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8.5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9714456"/>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4.0</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solidFill>
                            <a:srgbClr val="C00000"/>
                          </a:solidFill>
                          <a:effectLst/>
                          <a:latin typeface="Times New Roman" panose="02020603050405020304" pitchFamily="18" charset="0"/>
                          <a:cs typeface="Times New Roman" panose="02020603050405020304" pitchFamily="18" charset="0"/>
                        </a:rPr>
                        <a:t>3.5</a:t>
                      </a:r>
                      <a:endParaRPr lang="zh-CN" sz="1400"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9.0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8.0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524528"/>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11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4.5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4.2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9.5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8.1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882250"/>
                  </a:ext>
                </a:extLst>
              </a:tr>
              <a:tr h="0">
                <a:tc>
                  <a:txBody>
                    <a:bodyPr/>
                    <a:lstStyle/>
                    <a:p>
                      <a:pPr algn="ctr"/>
                      <a:r>
                        <a:rPr lang="en-US" sz="1400" kern="100" dirty="0">
                          <a:effectLst/>
                          <a:latin typeface="Times New Roman" panose="02020603050405020304" pitchFamily="18" charset="0"/>
                          <a:cs typeface="Times New Roman" panose="02020603050405020304" pitchFamily="18" charset="0"/>
                        </a:rPr>
                        <a:t>12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4.6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3.5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24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r>
                        <a:rPr lang="en-US" sz="1400" kern="100" dirty="0">
                          <a:effectLst/>
                          <a:latin typeface="Times New Roman" panose="02020603050405020304" pitchFamily="18" charset="0"/>
                          <a:cs typeface="Times New Roman" panose="02020603050405020304" pitchFamily="18" charset="0"/>
                        </a:rPr>
                        <a:t>10.0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100" dirty="0">
                          <a:effectLst/>
                          <a:latin typeface="Times New Roman" panose="02020603050405020304" pitchFamily="18" charset="0"/>
                          <a:cs typeface="Times New Roman" panose="02020603050405020304" pitchFamily="18" charset="0"/>
                        </a:rPr>
                        <a:t>8.1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3782487"/>
                  </a:ext>
                </a:extLst>
              </a:tr>
            </a:tbl>
          </a:graphicData>
        </a:graphic>
      </p:graphicFrame>
    </p:spTree>
    <p:extLst>
      <p:ext uri="{BB962C8B-B14F-4D97-AF65-F5344CB8AC3E}">
        <p14:creationId xmlns:p14="http://schemas.microsoft.com/office/powerpoint/2010/main" val="183182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645319" y="-1557337"/>
            <a:ext cx="3547110" cy="3273266"/>
          </a:xfrm>
          <a:prstGeom prst="rect">
            <a:avLst/>
          </a:prstGeom>
        </p:spPr>
      </p:pic>
      <p:pic>
        <p:nvPicPr>
          <p:cNvPr id="8" name="图片 7" descr="logo-05"/>
          <p:cNvPicPr>
            <a:picLocks noChangeAspect="1"/>
          </p:cNvPicPr>
          <p:nvPr/>
        </p:nvPicPr>
        <p:blipFill>
          <a:blip r:embed="rId6"/>
          <a:stretch>
            <a:fillRect/>
          </a:stretch>
        </p:blipFill>
        <p:spPr>
          <a:xfrm rot="9900000">
            <a:off x="5019675" y="3345181"/>
            <a:ext cx="3547110" cy="3273266"/>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920591"/>
            <a:ext cx="9144000" cy="3241835"/>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矩形 9">
            <a:extLst>
              <a:ext uri="{FF2B5EF4-FFF2-40B4-BE49-F238E27FC236}">
                <a16:creationId xmlns:a16="http://schemas.microsoft.com/office/drawing/2014/main" id="{C8FBB36E-663C-4271-8F1D-D8EB45B4498C}"/>
              </a:ext>
            </a:extLst>
          </p:cNvPr>
          <p:cNvSpPr/>
          <p:nvPr/>
        </p:nvSpPr>
        <p:spPr>
          <a:xfrm>
            <a:off x="0" y="920591"/>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A0999622-0D78-47FA-A6E4-A22DABBEBBE4}"/>
              </a:ext>
            </a:extLst>
          </p:cNvPr>
          <p:cNvSpPr/>
          <p:nvPr/>
        </p:nvSpPr>
        <p:spPr>
          <a:xfrm>
            <a:off x="0" y="4135426"/>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extBox 2"/>
          <p:cNvSpPr txBox="1"/>
          <p:nvPr>
            <p:custDataLst>
              <p:tags r:id="rId2"/>
            </p:custDataLst>
          </p:nvPr>
        </p:nvSpPr>
        <p:spPr>
          <a:xfrm>
            <a:off x="3435190" y="2125761"/>
            <a:ext cx="1115378" cy="930593"/>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r>
              <a:rPr lang="en-US" altLang="zh-CN" sz="5400" b="1" spc="150" dirty="0">
                <a:solidFill>
                  <a:srgbClr val="B88F4D"/>
                </a:solidFill>
                <a:latin typeface="Times New Roman" panose="02020603050405020304" pitchFamily="18" charset="0"/>
                <a:ea typeface="宋体" panose="02010600030101010101" pitchFamily="2" charset="-122"/>
                <a:cs typeface="Times New Roman" panose="02020603050405020304" pitchFamily="18" charset="0"/>
                <a:sym typeface="+mn-lt"/>
              </a:rPr>
              <a:t>1</a:t>
            </a:r>
          </a:p>
        </p:txBody>
      </p:sp>
      <p:sp>
        <p:nvSpPr>
          <p:cNvPr id="13" name="标题 12"/>
          <p:cNvSpPr>
            <a:spLocks noGrp="1"/>
          </p:cNvSpPr>
          <p:nvPr>
            <p:custDataLst>
              <p:tags r:id="rId3"/>
            </p:custDataLst>
          </p:nvPr>
        </p:nvSpPr>
        <p:spPr>
          <a:xfrm>
            <a:off x="4571999" y="2258377"/>
            <a:ext cx="4176465" cy="626745"/>
          </a:xfrm>
          <a:prstGeom prst="rect">
            <a:avLst/>
          </a:prstGeom>
        </p:spPr>
        <p:txBody>
          <a:bodyPr vert="horz" lIns="67628" tIns="35243" rIns="67628" bIns="35243"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400" dirty="0">
                <a:ea typeface="宋体" panose="02010600030101010101" pitchFamily="2" charset="-122"/>
              </a:rPr>
              <a:t>数学建模算法：插值</a:t>
            </a:r>
          </a:p>
        </p:txBody>
      </p:sp>
      <p:cxnSp>
        <p:nvCxnSpPr>
          <p:cNvPr id="19" name="直接连接符 18"/>
          <p:cNvCxnSpPr/>
          <p:nvPr/>
        </p:nvCxnSpPr>
        <p:spPr>
          <a:xfrm>
            <a:off x="3057087" y="2046703"/>
            <a:ext cx="0" cy="1088708"/>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3" name="图片 2" descr="G:\2021\校庆\PPT\logo-渐变金-10.pnglogo-渐变金-10">
            <a:extLst>
              <a:ext uri="{FF2B5EF4-FFF2-40B4-BE49-F238E27FC236}">
                <a16:creationId xmlns:a16="http://schemas.microsoft.com/office/drawing/2014/main" id="{DA12F6E8-E254-E2AB-03EB-B56701253F0D}"/>
              </a:ext>
            </a:extLst>
          </p:cNvPr>
          <p:cNvPicPr>
            <a:picLocks noChangeAspect="1"/>
          </p:cNvPicPr>
          <p:nvPr/>
        </p:nvPicPr>
        <p:blipFill rotWithShape="1">
          <a:blip r:embed="rId7"/>
          <a:srcRect l="16903" t="32184" r="62112" b="31389"/>
          <a:stretch/>
        </p:blipFill>
        <p:spPr>
          <a:xfrm>
            <a:off x="1263199" y="1815026"/>
            <a:ext cx="1356691" cy="1552062"/>
          </a:xfrm>
          <a:prstGeom prst="rect">
            <a:avLst/>
          </a:prstGeom>
        </p:spPr>
      </p:pic>
    </p:spTree>
    <p:custDataLst>
      <p:tags r:id="rId1"/>
    </p:custDataLst>
    <p:extLst>
      <p:ext uri="{BB962C8B-B14F-4D97-AF65-F5344CB8AC3E}">
        <p14:creationId xmlns:p14="http://schemas.microsoft.com/office/powerpoint/2010/main" val="1317143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最小二乘法：引例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40</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EBD75C67-F245-B82B-F4DC-BE8B32E3F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52" y="1064191"/>
            <a:ext cx="3746684" cy="3024336"/>
          </a:xfrm>
          <a:prstGeom prst="rect">
            <a:avLst/>
          </a:prstGeom>
        </p:spPr>
      </p:pic>
      <p:sp>
        <p:nvSpPr>
          <p:cNvPr id="8" name="文本框 7">
            <a:extLst>
              <a:ext uri="{FF2B5EF4-FFF2-40B4-BE49-F238E27FC236}">
                <a16:creationId xmlns:a16="http://schemas.microsoft.com/office/drawing/2014/main" id="{FEA68D28-CE05-567F-5D82-C2A4E1A4C850}"/>
              </a:ext>
            </a:extLst>
          </p:cNvPr>
          <p:cNvSpPr txBox="1"/>
          <p:nvPr/>
        </p:nvSpPr>
        <p:spPr>
          <a:xfrm>
            <a:off x="286390" y="4257855"/>
            <a:ext cx="8571220" cy="646331"/>
          </a:xfrm>
          <a:prstGeom prst="rect">
            <a:avLst/>
          </a:prstGeom>
          <a:solidFill>
            <a:schemeClr val="accent2">
              <a:lumMod val="20000"/>
              <a:lumOff val="80000"/>
            </a:schemeClr>
          </a:solidFill>
        </p:spPr>
        <p:txBody>
          <a:bodyPr wrap="square">
            <a:spAutoFit/>
          </a:bodyPr>
          <a:lstStyle/>
          <a:p>
            <a:r>
              <a:rPr lang="zh-CN" altLang="en-US" dirty="0"/>
              <a:t>从上图中可以看出纤维的强度与拉伸倍数大致成</a:t>
            </a:r>
            <a:r>
              <a:rPr lang="zh-CN" altLang="en-US" dirty="0">
                <a:solidFill>
                  <a:srgbClr val="C00000"/>
                </a:solidFill>
              </a:rPr>
              <a:t>线性关系</a:t>
            </a:r>
            <a:r>
              <a:rPr lang="zh-CN" altLang="en-US" dirty="0"/>
              <a:t>，可用</a:t>
            </a:r>
            <a:r>
              <a:rPr lang="zh-CN" altLang="en-US" dirty="0">
                <a:solidFill>
                  <a:srgbClr val="C00000"/>
                </a:solidFill>
              </a:rPr>
              <a:t>一条直线</a:t>
            </a:r>
            <a:r>
              <a:rPr lang="zh-CN" altLang="en-US" dirty="0"/>
              <a:t>来表示两者之间的关系。</a:t>
            </a:r>
          </a:p>
        </p:txBody>
      </p:sp>
      <p:pic>
        <p:nvPicPr>
          <p:cNvPr id="11" name="图片 10">
            <a:extLst>
              <a:ext uri="{FF2B5EF4-FFF2-40B4-BE49-F238E27FC236}">
                <a16:creationId xmlns:a16="http://schemas.microsoft.com/office/drawing/2014/main" id="{D26C3B8B-6779-98B0-0FCC-CCC9B84AC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095" y="1024308"/>
            <a:ext cx="3786619" cy="3089298"/>
          </a:xfrm>
          <a:prstGeom prst="rect">
            <a:avLst/>
          </a:prstGeom>
        </p:spPr>
      </p:pic>
      <p:sp>
        <p:nvSpPr>
          <p:cNvPr id="9" name="文本框 8">
            <a:extLst>
              <a:ext uri="{FF2B5EF4-FFF2-40B4-BE49-F238E27FC236}">
                <a16:creationId xmlns:a16="http://schemas.microsoft.com/office/drawing/2014/main" id="{231DB663-9FD9-19A7-2098-04010187183D}"/>
              </a:ext>
            </a:extLst>
          </p:cNvPr>
          <p:cNvSpPr txBox="1"/>
          <p:nvPr/>
        </p:nvSpPr>
        <p:spPr>
          <a:xfrm>
            <a:off x="5257056" y="1347614"/>
            <a:ext cx="1907232" cy="600164"/>
          </a:xfrm>
          <a:prstGeom prst="rect">
            <a:avLst/>
          </a:prstGeom>
          <a:noFill/>
        </p:spPr>
        <p:txBody>
          <a:bodyPr wrap="square">
            <a:spAutoFit/>
          </a:bodyPr>
          <a:lstStyle/>
          <a:p>
            <a:r>
              <a:rPr lang="en" altLang="zh-CN" sz="1100" b="0" i="0" dirty="0">
                <a:effectLst/>
                <a:latin typeface="Menlo" panose="020B0609030804020204" pitchFamily="49" charset="0"/>
              </a:rPr>
              <a:t>x0 = 2:0.1:10;</a:t>
            </a:r>
          </a:p>
          <a:p>
            <a:r>
              <a:rPr lang="en" altLang="zh-CN" sz="1100" b="0" i="0" dirty="0">
                <a:effectLst/>
                <a:latin typeface="Menlo" panose="020B0609030804020204" pitchFamily="49" charset="0"/>
              </a:rPr>
              <a:t>y0=interp1(x,y,x0);</a:t>
            </a:r>
          </a:p>
          <a:p>
            <a:r>
              <a:rPr lang="zh-CN" altLang="en-US" sz="1100" dirty="0">
                <a:latin typeface="Menlo" panose="020B0609030804020204" pitchFamily="49" charset="0"/>
              </a:rPr>
              <a:t>分段线性插值</a:t>
            </a:r>
            <a:endParaRPr lang="en" altLang="zh-CN" sz="1100" b="0" i="0" dirty="0">
              <a:effectLst/>
              <a:latin typeface="Menlo" panose="020B0609030804020204" pitchFamily="49" charset="0"/>
            </a:endParaRPr>
          </a:p>
        </p:txBody>
      </p:sp>
      <p:pic>
        <p:nvPicPr>
          <p:cNvPr id="13" name="图片 12">
            <a:extLst>
              <a:ext uri="{FF2B5EF4-FFF2-40B4-BE49-F238E27FC236}">
                <a16:creationId xmlns:a16="http://schemas.microsoft.com/office/drawing/2014/main" id="{6F353E3A-EDD6-AA57-9319-CD81DDD3B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8212" y="1027046"/>
            <a:ext cx="3755838" cy="3061481"/>
          </a:xfrm>
          <a:prstGeom prst="rect">
            <a:avLst/>
          </a:prstGeom>
        </p:spPr>
      </p:pic>
      <p:sp>
        <p:nvSpPr>
          <p:cNvPr id="14" name="文本框 13">
            <a:extLst>
              <a:ext uri="{FF2B5EF4-FFF2-40B4-BE49-F238E27FC236}">
                <a16:creationId xmlns:a16="http://schemas.microsoft.com/office/drawing/2014/main" id="{AB4C8014-6E2C-EB30-F6AD-FC2440362505}"/>
              </a:ext>
            </a:extLst>
          </p:cNvPr>
          <p:cNvSpPr txBox="1"/>
          <p:nvPr/>
        </p:nvSpPr>
        <p:spPr>
          <a:xfrm>
            <a:off x="6660232" y="1707654"/>
            <a:ext cx="1580882" cy="369332"/>
          </a:xfrm>
          <a:prstGeom prst="rect">
            <a:avLst/>
          </a:prstGeom>
          <a:noFill/>
        </p:spPr>
        <p:txBody>
          <a:bodyPr wrap="none" rtlCol="0">
            <a:spAutoFit/>
          </a:bodyPr>
          <a:lstStyle/>
          <a:p>
            <a:r>
              <a:rPr kumimoji="1" lang="zh-CN" altLang="en-US" dirty="0"/>
              <a:t>三次样条插值</a:t>
            </a:r>
          </a:p>
        </p:txBody>
      </p:sp>
    </p:spTree>
    <p:extLst>
      <p:ext uri="{BB962C8B-B14F-4D97-AF65-F5344CB8AC3E}">
        <p14:creationId xmlns:p14="http://schemas.microsoft.com/office/powerpoint/2010/main" val="9707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最小二乘法：引例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41</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FEA68D28-CE05-567F-5D82-C2A4E1A4C850}"/>
              </a:ext>
            </a:extLst>
          </p:cNvPr>
          <p:cNvSpPr txBox="1"/>
          <p:nvPr/>
        </p:nvSpPr>
        <p:spPr>
          <a:xfrm>
            <a:off x="286390" y="4257855"/>
            <a:ext cx="8571220" cy="646331"/>
          </a:xfrm>
          <a:prstGeom prst="rect">
            <a:avLst/>
          </a:prstGeom>
          <a:solidFill>
            <a:schemeClr val="accent2">
              <a:lumMod val="20000"/>
              <a:lumOff val="80000"/>
            </a:schemeClr>
          </a:solidFill>
        </p:spPr>
        <p:txBody>
          <a:bodyPr wrap="square">
            <a:spAutoFit/>
          </a:bodyPr>
          <a:lstStyle/>
          <a:p>
            <a:r>
              <a:rPr lang="zh-CN" altLang="en-US" dirty="0"/>
              <a:t>从上图中可以看出纤维的强度与拉伸倍数大致成</a:t>
            </a:r>
            <a:r>
              <a:rPr lang="zh-CN" altLang="en-US" dirty="0">
                <a:solidFill>
                  <a:srgbClr val="C00000"/>
                </a:solidFill>
              </a:rPr>
              <a:t>线性关系</a:t>
            </a:r>
            <a:r>
              <a:rPr lang="zh-CN" altLang="en-US" dirty="0"/>
              <a:t>，可用</a:t>
            </a:r>
            <a:r>
              <a:rPr lang="zh-CN" altLang="en-US" dirty="0">
                <a:solidFill>
                  <a:srgbClr val="C00000"/>
                </a:solidFill>
              </a:rPr>
              <a:t>一条直线</a:t>
            </a:r>
            <a:r>
              <a:rPr lang="zh-CN" altLang="en-US" dirty="0"/>
              <a:t>来表示两者之间的关系。</a:t>
            </a:r>
          </a:p>
        </p:txBody>
      </p:sp>
      <p:pic>
        <p:nvPicPr>
          <p:cNvPr id="4" name="图片 3">
            <a:extLst>
              <a:ext uri="{FF2B5EF4-FFF2-40B4-BE49-F238E27FC236}">
                <a16:creationId xmlns:a16="http://schemas.microsoft.com/office/drawing/2014/main" id="{73A75AB2-EDF7-084D-F21F-805C68483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90" y="966611"/>
            <a:ext cx="3746684" cy="3024336"/>
          </a:xfrm>
          <a:prstGeom prst="rect">
            <a:avLst/>
          </a:prstGeom>
        </p:spPr>
      </p:pic>
      <p:cxnSp>
        <p:nvCxnSpPr>
          <p:cNvPr id="7" name="直线连接符 6">
            <a:extLst>
              <a:ext uri="{FF2B5EF4-FFF2-40B4-BE49-F238E27FC236}">
                <a16:creationId xmlns:a16="http://schemas.microsoft.com/office/drawing/2014/main" id="{AE1421B8-B7C3-7D3A-4153-6D8852DBD0FE}"/>
              </a:ext>
            </a:extLst>
          </p:cNvPr>
          <p:cNvCxnSpPr/>
          <p:nvPr/>
        </p:nvCxnSpPr>
        <p:spPr>
          <a:xfrm flipV="1">
            <a:off x="827584" y="1275606"/>
            <a:ext cx="2808312" cy="2376264"/>
          </a:xfrm>
          <a:prstGeom prst="line">
            <a:avLst/>
          </a:prstGeom>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D6669DA6-30E5-205E-1CED-8B2CCBE7AAAE}"/>
              </a:ext>
            </a:extLst>
          </p:cNvPr>
          <p:cNvSpPr txBox="1"/>
          <p:nvPr/>
        </p:nvSpPr>
        <p:spPr>
          <a:xfrm>
            <a:off x="5090712" y="2248584"/>
            <a:ext cx="2987352" cy="646331"/>
          </a:xfrm>
          <a:prstGeom prst="rect">
            <a:avLst/>
          </a:prstGeom>
          <a:solidFill>
            <a:schemeClr val="accent2">
              <a:lumMod val="20000"/>
              <a:lumOff val="80000"/>
            </a:schemeClr>
          </a:solid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对于要拟合的直线</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y=a</a:t>
            </a:r>
            <a:r>
              <a:rPr kumimoji="1"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x+a</a:t>
            </a:r>
            <a:r>
              <a:rPr kumimoji="1"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0</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如何确定</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kumimoji="1"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和</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kumimoji="1"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0</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的值？</a:t>
            </a:r>
          </a:p>
        </p:txBody>
      </p:sp>
      <p:cxnSp>
        <p:nvCxnSpPr>
          <p:cNvPr id="5" name="直线连接符 4">
            <a:extLst>
              <a:ext uri="{FF2B5EF4-FFF2-40B4-BE49-F238E27FC236}">
                <a16:creationId xmlns:a16="http://schemas.microsoft.com/office/drawing/2014/main" id="{D6741E1D-C86F-9B06-39E2-80283B59427C}"/>
              </a:ext>
            </a:extLst>
          </p:cNvPr>
          <p:cNvCxnSpPr>
            <a:cxnSpLocks/>
          </p:cNvCxnSpPr>
          <p:nvPr/>
        </p:nvCxnSpPr>
        <p:spPr>
          <a:xfrm flipV="1">
            <a:off x="859523" y="1152553"/>
            <a:ext cx="2704365" cy="25677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271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最小二乘法：引例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42</a:t>
            </a:fld>
            <a:endParaRPr lang="zh-CN" altLang="en-US" dirty="0">
              <a:solidFill>
                <a:prstClr val="black">
                  <a:tint val="75000"/>
                </a:prstClr>
              </a:solidFill>
            </a:endParaRPr>
          </a:p>
        </p:txBody>
      </p:sp>
      <p:sp>
        <p:nvSpPr>
          <p:cNvPr id="6" name="文本框 5">
            <a:extLst>
              <a:ext uri="{FF2B5EF4-FFF2-40B4-BE49-F238E27FC236}">
                <a16:creationId xmlns:a16="http://schemas.microsoft.com/office/drawing/2014/main" id="{98A3BB62-3879-9D3A-0F84-86F66780A914}"/>
              </a:ext>
            </a:extLst>
          </p:cNvPr>
          <p:cNvSpPr txBox="1"/>
          <p:nvPr/>
        </p:nvSpPr>
        <p:spPr>
          <a:xfrm>
            <a:off x="318592" y="1046912"/>
            <a:ext cx="8363272" cy="1200329"/>
          </a:xfrm>
          <a:prstGeom prst="rect">
            <a:avLst/>
          </a:prstGeom>
          <a:noFill/>
        </p:spPr>
        <p:txBody>
          <a:bodyPr wrap="square">
            <a:spAutoFit/>
          </a:bodyPr>
          <a:lstStyle/>
          <a:p>
            <a:pPr>
              <a:lnSpc>
                <a:spcPct val="150000"/>
              </a:lnSpc>
            </a:pPr>
            <a:r>
              <a:rPr lang="zh-CN" altLang="zh-CN" dirty="0">
                <a:latin typeface="Times New Roman" panose="02020603050405020304" pitchFamily="18" charset="0"/>
                <a:ea typeface="SimSun" panose="02010600030101010101" pitchFamily="2" charset="-122"/>
                <a:cs typeface="Times New Roman" panose="02020603050405020304" pitchFamily="18" charset="0"/>
              </a:rPr>
              <a:t>令</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δ</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 </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zh-CN" dirty="0"/>
              <a:t>根据最小二乘原理，即使误差的平方和达到最小，也就是</a:t>
            </a:r>
            <a:r>
              <a:rPr lang="zh-CN" altLang="en-US" dirty="0"/>
              <a:t>使                     为最小，</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n=24</a:t>
            </a:r>
            <a:endParaRPr lang="zh-CN" altLang="en-US" i="1" dirty="0">
              <a:latin typeface="Times New Roman" panose="02020603050405020304" pitchFamily="18" charset="0"/>
              <a:ea typeface="SimSun"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9" name="Object 10">
            <a:extLst>
              <a:ext uri="{FF2B5EF4-FFF2-40B4-BE49-F238E27FC236}">
                <a16:creationId xmlns:a16="http://schemas.microsoft.com/office/drawing/2014/main" id="{019F18C4-7AB7-711D-C781-44C5E319FB5A}"/>
              </a:ext>
            </a:extLst>
          </p:cNvPr>
          <p:cNvGraphicFramePr>
            <a:graphicFrameLocks noChangeAspect="1"/>
          </p:cNvGraphicFramePr>
          <p:nvPr>
            <p:extLst>
              <p:ext uri="{D42A27DB-BD31-4B8C-83A1-F6EECF244321}">
                <p14:modId xmlns:p14="http://schemas.microsoft.com/office/powerpoint/2010/main" val="3715967718"/>
              </p:ext>
            </p:extLst>
          </p:nvPr>
        </p:nvGraphicFramePr>
        <p:xfrm>
          <a:off x="755576" y="1419622"/>
          <a:ext cx="934513" cy="648072"/>
        </p:xfrm>
        <a:graphic>
          <a:graphicData uri="http://schemas.openxmlformats.org/presentationml/2006/ole">
            <mc:AlternateContent xmlns:mc="http://schemas.openxmlformats.org/markup-compatibility/2006">
              <mc:Choice xmlns:v="urn:schemas-microsoft-com:vml" Requires="v">
                <p:oleObj spid="_x0000_s5157" name="公式" r:id="rId4" imgW="14338300" imgH="9944100" progId="Equation.3">
                  <p:embed/>
                </p:oleObj>
              </mc:Choice>
              <mc:Fallback>
                <p:oleObj name="公式" r:id="rId4" imgW="14338300" imgH="9944100" progId="Equation.3">
                  <p:embed/>
                  <p:pic>
                    <p:nvPicPr>
                      <p:cNvPr id="16394" name="Object 10">
                        <a:extLst>
                          <a:ext uri="{FF2B5EF4-FFF2-40B4-BE49-F238E27FC236}">
                            <a16:creationId xmlns:a16="http://schemas.microsoft.com/office/drawing/2014/main" id="{D7291362-C7AC-C1FC-C894-A877F036FF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419622"/>
                        <a:ext cx="934513" cy="648072"/>
                      </a:xfrm>
                      <a:prstGeom prst="rect">
                        <a:avLst/>
                      </a:prstGeom>
                      <a:noFill/>
                      <a:ln>
                        <a:noFill/>
                      </a:ln>
                      <a:effectLst/>
                    </p:spPr>
                  </p:pic>
                </p:oleObj>
              </mc:Fallback>
            </mc:AlternateContent>
          </a:graphicData>
        </a:graphic>
      </p:graphicFrame>
      <p:graphicFrame>
        <p:nvGraphicFramePr>
          <p:cNvPr id="11" name="Object 5">
            <a:extLst>
              <a:ext uri="{FF2B5EF4-FFF2-40B4-BE49-F238E27FC236}">
                <a16:creationId xmlns:a16="http://schemas.microsoft.com/office/drawing/2014/main" id="{62FFF22F-58F7-0DB9-A1DD-1356EDC47921}"/>
              </a:ext>
            </a:extLst>
          </p:cNvPr>
          <p:cNvGraphicFramePr>
            <a:graphicFrameLocks noChangeAspect="1"/>
          </p:cNvGraphicFramePr>
          <p:nvPr>
            <p:extLst>
              <p:ext uri="{D42A27DB-BD31-4B8C-83A1-F6EECF244321}">
                <p14:modId xmlns:p14="http://schemas.microsoft.com/office/powerpoint/2010/main" val="2694595247"/>
              </p:ext>
            </p:extLst>
          </p:nvPr>
        </p:nvGraphicFramePr>
        <p:xfrm>
          <a:off x="2051720" y="2179693"/>
          <a:ext cx="2016224" cy="472312"/>
        </p:xfrm>
        <a:graphic>
          <a:graphicData uri="http://schemas.openxmlformats.org/presentationml/2006/ole">
            <mc:AlternateContent xmlns:mc="http://schemas.openxmlformats.org/markup-compatibility/2006">
              <mc:Choice xmlns:v="urn:schemas-microsoft-com:vml" Requires="v">
                <p:oleObj spid="_x0000_s5158" name="公式" r:id="rId6" imgW="41249600" imgH="9944100" progId="Equation.3">
                  <p:embed/>
                </p:oleObj>
              </mc:Choice>
              <mc:Fallback>
                <p:oleObj name="公式" r:id="rId6" imgW="41249600" imgH="9944100" progId="Equation.3">
                  <p:embed/>
                  <p:pic>
                    <p:nvPicPr>
                      <p:cNvPr id="57349" name="Object 5">
                        <a:extLst>
                          <a:ext uri="{FF2B5EF4-FFF2-40B4-BE49-F238E27FC236}">
                            <a16:creationId xmlns:a16="http://schemas.microsoft.com/office/drawing/2014/main" id="{E2EC8EB6-D4D7-D272-5403-9638B4BA7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2179693"/>
                        <a:ext cx="2016224" cy="472312"/>
                      </a:xfrm>
                      <a:prstGeom prst="rect">
                        <a:avLst/>
                      </a:prstGeom>
                      <a:noFill/>
                      <a:ln>
                        <a:noFill/>
                      </a:ln>
                      <a:effectLst/>
                    </p:spPr>
                  </p:pic>
                </p:oleObj>
              </mc:Fallback>
            </mc:AlternateContent>
          </a:graphicData>
        </a:graphic>
      </p:graphicFrame>
      <p:sp>
        <p:nvSpPr>
          <p:cNvPr id="13" name="文本框 12">
            <a:extLst>
              <a:ext uri="{FF2B5EF4-FFF2-40B4-BE49-F238E27FC236}">
                <a16:creationId xmlns:a16="http://schemas.microsoft.com/office/drawing/2014/main" id="{4D173E7F-F707-7EBE-DBD9-BE563172DDD5}"/>
              </a:ext>
            </a:extLst>
          </p:cNvPr>
          <p:cNvSpPr txBox="1"/>
          <p:nvPr/>
        </p:nvSpPr>
        <p:spPr>
          <a:xfrm>
            <a:off x="318592" y="2231183"/>
            <a:ext cx="8363272" cy="646331"/>
          </a:xfrm>
          <a:prstGeom prst="rect">
            <a:avLst/>
          </a:prstGeom>
          <a:noFill/>
          <a:effectLst/>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即求使</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F</a:t>
            </a:r>
            <a:r>
              <a:rPr lang="zh-CN"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dirty="0"/>
              <a:t>有最小值的</a:t>
            </a:r>
            <a:r>
              <a:rPr lang="en-US" altLang="zh-CN" i="1" dirty="0"/>
              <a:t>a</a:t>
            </a:r>
            <a:r>
              <a:rPr lang="en-US" altLang="zh-CN" baseline="-25000" dirty="0"/>
              <a:t>0</a:t>
            </a:r>
            <a:r>
              <a:rPr lang="zh-CN" altLang="zh-CN" dirty="0"/>
              <a:t>和</a:t>
            </a:r>
            <a:r>
              <a:rPr lang="en-US" altLang="zh-CN" i="1" dirty="0"/>
              <a:t>a</a:t>
            </a:r>
            <a:r>
              <a:rPr lang="en-US" altLang="zh-CN" baseline="-25000" dirty="0"/>
              <a:t>1</a:t>
            </a:r>
            <a:r>
              <a:rPr lang="zh-CN" altLang="zh-CN" dirty="0"/>
              <a:t>的值</a:t>
            </a:r>
            <a:r>
              <a:rPr lang="en-US" altLang="zh-CN" dirty="0">
                <a:effectLst>
                  <a:outerShdw blurRad="38100" dist="38100" dir="2700000" algn="tl">
                    <a:srgbClr val="C0C0C0"/>
                  </a:outerShdw>
                </a:effectLst>
              </a:rPr>
              <a:t>.</a:t>
            </a:r>
          </a:p>
          <a:p>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9B370849-8D84-5903-10C0-A0E097B305C4}"/>
              </a:ext>
            </a:extLst>
          </p:cNvPr>
          <p:cNvSpPr txBox="1"/>
          <p:nvPr/>
        </p:nvSpPr>
        <p:spPr>
          <a:xfrm>
            <a:off x="313656" y="2818473"/>
            <a:ext cx="2602160" cy="369332"/>
          </a:xfrm>
          <a:prstGeom prst="rect">
            <a:avLst/>
          </a:prstGeom>
          <a:noFill/>
        </p:spPr>
        <p:txBody>
          <a:bodyPr wrap="square">
            <a:spAutoFit/>
          </a:bodyPr>
          <a:lstStyle/>
          <a:p>
            <a:pPr>
              <a:spcBef>
                <a:spcPct val="50000"/>
              </a:spcBef>
            </a:pPr>
            <a:r>
              <a:rPr lang="zh-CN" altLang="en-US" dirty="0">
                <a:latin typeface="宋体" panose="02010600030101010101" pitchFamily="2" charset="-122"/>
              </a:rPr>
              <a:t>分别对</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zh-CN" altLang="en-US" dirty="0">
                <a:latin typeface="宋体" panose="02010600030101010101" pitchFamily="2" charset="-122"/>
              </a:rPr>
              <a:t>求偏导</a:t>
            </a:r>
            <a:r>
              <a:rPr lang="en-US" altLang="zh-CN" dirty="0">
                <a:latin typeface="宋体" panose="02010600030101010101" pitchFamily="2" charset="-122"/>
              </a:rPr>
              <a:t>,</a:t>
            </a:r>
            <a:r>
              <a:rPr lang="zh-CN" altLang="en-US" dirty="0">
                <a:latin typeface="宋体" panose="02010600030101010101" pitchFamily="2" charset="-122"/>
              </a:rPr>
              <a:t>得</a:t>
            </a:r>
            <a:r>
              <a:rPr lang="en-US" altLang="zh-CN" dirty="0">
                <a:latin typeface="宋体" panose="02010600030101010101" pitchFamily="2" charset="-122"/>
              </a:rPr>
              <a:t>:</a:t>
            </a:r>
          </a:p>
        </p:txBody>
      </p:sp>
      <p:graphicFrame>
        <p:nvGraphicFramePr>
          <p:cNvPr id="16" name="Object 29">
            <a:extLst>
              <a:ext uri="{FF2B5EF4-FFF2-40B4-BE49-F238E27FC236}">
                <a16:creationId xmlns:a16="http://schemas.microsoft.com/office/drawing/2014/main" id="{A31336E0-78FD-FF87-929E-7ECD73AC6A4F}"/>
              </a:ext>
            </a:extLst>
          </p:cNvPr>
          <p:cNvGraphicFramePr>
            <a:graphicFrameLocks noChangeAspect="1"/>
          </p:cNvGraphicFramePr>
          <p:nvPr>
            <p:extLst>
              <p:ext uri="{D42A27DB-BD31-4B8C-83A1-F6EECF244321}">
                <p14:modId xmlns:p14="http://schemas.microsoft.com/office/powerpoint/2010/main" val="98492947"/>
              </p:ext>
            </p:extLst>
          </p:nvPr>
        </p:nvGraphicFramePr>
        <p:xfrm>
          <a:off x="2799127" y="2710943"/>
          <a:ext cx="1855980" cy="957366"/>
        </p:xfrm>
        <a:graphic>
          <a:graphicData uri="http://schemas.openxmlformats.org/presentationml/2006/ole">
            <mc:AlternateContent xmlns:mc="http://schemas.openxmlformats.org/markup-compatibility/2006">
              <mc:Choice xmlns:v="urn:schemas-microsoft-com:vml" Requires="v">
                <p:oleObj spid="_x0000_s5159" name="公式" r:id="rId8" imgW="45059600" imgH="19900900" progId="Equation.3">
                  <p:embed/>
                </p:oleObj>
              </mc:Choice>
              <mc:Fallback>
                <p:oleObj name="公式" r:id="rId8" imgW="45059600" imgH="19900900" progId="Equation.3">
                  <p:embed/>
                  <p:pic>
                    <p:nvPicPr>
                      <p:cNvPr id="57373" name="Object 29">
                        <a:extLst>
                          <a:ext uri="{FF2B5EF4-FFF2-40B4-BE49-F238E27FC236}">
                            <a16:creationId xmlns:a16="http://schemas.microsoft.com/office/drawing/2014/main" id="{5D6EB9E5-826B-14A6-9053-DC116FEC3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9127" y="2710943"/>
                        <a:ext cx="1855980" cy="957366"/>
                      </a:xfrm>
                      <a:prstGeom prst="rect">
                        <a:avLst/>
                      </a:prstGeom>
                      <a:solidFill>
                        <a:schemeClr val="bg1"/>
                      </a:solidFill>
                      <a:ln>
                        <a:noFill/>
                      </a:ln>
                      <a:effectLst/>
                    </p:spPr>
                  </p:pic>
                </p:oleObj>
              </mc:Fallback>
            </mc:AlternateContent>
          </a:graphicData>
        </a:graphic>
      </p:graphicFrame>
      <p:graphicFrame>
        <p:nvGraphicFramePr>
          <p:cNvPr id="17" name="Object 28">
            <a:extLst>
              <a:ext uri="{FF2B5EF4-FFF2-40B4-BE49-F238E27FC236}">
                <a16:creationId xmlns:a16="http://schemas.microsoft.com/office/drawing/2014/main" id="{FCC7FF7E-0FCC-3A3B-DCD5-90BF1D428B77}"/>
              </a:ext>
            </a:extLst>
          </p:cNvPr>
          <p:cNvGraphicFramePr>
            <a:graphicFrameLocks noChangeAspect="1"/>
          </p:cNvGraphicFramePr>
          <p:nvPr>
            <p:extLst>
              <p:ext uri="{D42A27DB-BD31-4B8C-83A1-F6EECF244321}">
                <p14:modId xmlns:p14="http://schemas.microsoft.com/office/powerpoint/2010/main" val="3313777418"/>
              </p:ext>
            </p:extLst>
          </p:nvPr>
        </p:nvGraphicFramePr>
        <p:xfrm>
          <a:off x="5004048" y="2783454"/>
          <a:ext cx="2952328" cy="808701"/>
        </p:xfrm>
        <a:graphic>
          <a:graphicData uri="http://schemas.openxmlformats.org/presentationml/2006/ole">
            <mc:AlternateContent xmlns:mc="http://schemas.openxmlformats.org/markup-compatibility/2006">
              <mc:Choice xmlns:v="urn:schemas-microsoft-com:vml" Requires="v">
                <p:oleObj spid="_x0000_s5160" name="公式" r:id="rId10" imgW="47396400" imgH="11112500" progId="Equation.3">
                  <p:embed/>
                </p:oleObj>
              </mc:Choice>
              <mc:Fallback>
                <p:oleObj name="公式" r:id="rId10" imgW="47396400" imgH="11112500" progId="Equation.3">
                  <p:embed/>
                  <p:pic>
                    <p:nvPicPr>
                      <p:cNvPr id="57372" name="Object 28">
                        <a:extLst>
                          <a:ext uri="{FF2B5EF4-FFF2-40B4-BE49-F238E27FC236}">
                            <a16:creationId xmlns:a16="http://schemas.microsoft.com/office/drawing/2014/main" id="{63EF9907-D6C6-F0F7-26B1-9D9E2F653F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4048" y="2783454"/>
                        <a:ext cx="2952328" cy="808701"/>
                      </a:xfrm>
                      <a:prstGeom prst="rect">
                        <a:avLst/>
                      </a:prstGeom>
                      <a:solidFill>
                        <a:schemeClr val="bg1"/>
                      </a:solidFill>
                      <a:ln>
                        <a:noFill/>
                      </a:ln>
                      <a:effectLst/>
                    </p:spPr>
                  </p:pic>
                </p:oleObj>
              </mc:Fallback>
            </mc:AlternateContent>
          </a:graphicData>
        </a:graphic>
      </p:graphicFrame>
      <p:sp>
        <p:nvSpPr>
          <p:cNvPr id="19" name="文本框 18">
            <a:extLst>
              <a:ext uri="{FF2B5EF4-FFF2-40B4-BE49-F238E27FC236}">
                <a16:creationId xmlns:a16="http://schemas.microsoft.com/office/drawing/2014/main" id="{0158E764-3567-4EDB-0BB3-6DBE5EFD491A}"/>
              </a:ext>
            </a:extLst>
          </p:cNvPr>
          <p:cNvSpPr txBox="1"/>
          <p:nvPr/>
        </p:nvSpPr>
        <p:spPr>
          <a:xfrm>
            <a:off x="365593" y="3772116"/>
            <a:ext cx="4572000" cy="369332"/>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解得：</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=0.15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=0.859 </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6134A8B8-DDBC-4010-208D-7ED3F700FB84}"/>
              </a:ext>
            </a:extLst>
          </p:cNvPr>
          <p:cNvSpPr txBox="1"/>
          <p:nvPr/>
        </p:nvSpPr>
        <p:spPr>
          <a:xfrm>
            <a:off x="3141072" y="3764654"/>
            <a:ext cx="4572000" cy="369332"/>
          </a:xfrm>
          <a:prstGeom prst="rect">
            <a:avLst/>
          </a:prstGeom>
          <a:noFill/>
        </p:spPr>
        <p:txBody>
          <a:bodyPr wrap="square">
            <a:spAutoFit/>
          </a:bodyPr>
          <a:lstStyle/>
          <a:p>
            <a:r>
              <a:rPr lang="zh-CN" altLang="en-US" dirty="0"/>
              <a:t>所求直线方程为：</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=0.15+0.859</a:t>
            </a:r>
            <a:r>
              <a:rPr lang="en-US" altLang="zh-CN" i="1" dirty="0">
                <a:latin typeface="Times New Roman" panose="02020603050405020304" pitchFamily="18" charset="0"/>
                <a:cs typeface="Times New Roman" panose="02020603050405020304" pitchFamily="18" charset="0"/>
              </a:rPr>
              <a:t>x</a:t>
            </a:r>
            <a:endParaRPr lang="zh-CN" altLang="zh-CN" i="1" dirty="0">
              <a:latin typeface="Times New Roman" panose="02020603050405020304" pitchFamily="18" charset="0"/>
              <a:cs typeface="Times New Roman" panose="02020603050405020304" pitchFamily="18" charset="0"/>
            </a:endParaRPr>
          </a:p>
        </p:txBody>
      </p:sp>
      <p:sp>
        <p:nvSpPr>
          <p:cNvPr id="22" name="Rectangle 18">
            <a:extLst>
              <a:ext uri="{FF2B5EF4-FFF2-40B4-BE49-F238E27FC236}">
                <a16:creationId xmlns:a16="http://schemas.microsoft.com/office/drawing/2014/main" id="{F4112AE3-D1CD-3CFB-92EA-8C5B36B4A65A}"/>
              </a:ext>
            </a:extLst>
          </p:cNvPr>
          <p:cNvSpPr>
            <a:spLocks noChangeArrowheads="1"/>
          </p:cNvSpPr>
          <p:nvPr/>
        </p:nvSpPr>
        <p:spPr bwMode="auto">
          <a:xfrm>
            <a:off x="1468659" y="4329674"/>
            <a:ext cx="6372895" cy="341632"/>
          </a:xfrm>
          <a:prstGeom prst="rect">
            <a:avLst/>
          </a:prstGeom>
          <a:solidFill>
            <a:schemeClr val="accent2">
              <a:lumMod val="20000"/>
              <a:lumOff val="80000"/>
            </a:schemeClr>
          </a:solidFill>
          <a:ln w="9525">
            <a:noFill/>
            <a:miter lim="800000"/>
            <a:headEnd/>
            <a:tailEnd/>
          </a:ln>
          <a:effectLst/>
        </p:spPr>
        <p:txBody>
          <a:bodyPr wrap="square">
            <a:spAutoFit/>
          </a:bodyPr>
          <a:lstStyle/>
          <a:p>
            <a:pPr>
              <a:lnSpc>
                <a:spcPct val="90000"/>
              </a:lnSpc>
              <a:spcBef>
                <a:spcPct val="20000"/>
              </a:spcBef>
              <a:buFontTx/>
              <a:buChar char=" "/>
            </a:pPr>
            <a:r>
              <a:rPr lang="zh-CN" altLang="en-US" dirty="0">
                <a:latin typeface="Impact" panose="020B0806030902050204" pitchFamily="34" charset="0"/>
              </a:rPr>
              <a:t>我们称求使</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δ</a:t>
            </a:r>
            <a:r>
              <a:rPr lang="zh-CN" altLang="en-US" dirty="0">
                <a:latin typeface="Impact" panose="020B0806030902050204" pitchFamily="34" charset="0"/>
              </a:rPr>
              <a:t>达到最小的拟合曲线为曲线拟合的最小二乘法。</a:t>
            </a:r>
            <a:endParaRPr lang="en-US" altLang="zh-CN" dirty="0">
              <a:latin typeface="Impact" panose="020B0806030902050204" pitchFamily="34" charset="0"/>
            </a:endParaRPr>
          </a:p>
        </p:txBody>
      </p:sp>
    </p:spTree>
    <p:extLst>
      <p:ext uri="{BB962C8B-B14F-4D97-AF65-F5344CB8AC3E}">
        <p14:creationId xmlns:p14="http://schemas.microsoft.com/office/powerpoint/2010/main" val="162535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5" grpId="0"/>
      <p:bldP spid="19" grpId="0"/>
      <p:bldP spid="21" grpId="0"/>
      <p:bldP spid="22" grpId="0" animBg="1"/>
      <p:bldP spid="22"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最小二乘法：引例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43</a:t>
            </a:fld>
            <a:endParaRPr lang="zh-CN" altLang="en-US" dirty="0">
              <a:solidFill>
                <a:prstClr val="black">
                  <a:tint val="75000"/>
                </a:prstClr>
              </a:solidFill>
            </a:endParaRPr>
          </a:p>
        </p:txBody>
      </p:sp>
      <p:pic>
        <p:nvPicPr>
          <p:cNvPr id="9" name="图片 8">
            <a:extLst>
              <a:ext uri="{FF2B5EF4-FFF2-40B4-BE49-F238E27FC236}">
                <a16:creationId xmlns:a16="http://schemas.microsoft.com/office/drawing/2014/main" id="{590C98FE-45F4-10F9-5530-2E6B70B89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791" y="1064940"/>
            <a:ext cx="4528418" cy="3679935"/>
          </a:xfrm>
          <a:prstGeom prst="rect">
            <a:avLst/>
          </a:prstGeom>
        </p:spPr>
      </p:pic>
    </p:spTree>
    <p:extLst>
      <p:ext uri="{BB962C8B-B14F-4D97-AF65-F5344CB8AC3E}">
        <p14:creationId xmlns:p14="http://schemas.microsoft.com/office/powerpoint/2010/main" val="2103258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基本概念：曲线拟合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44</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5CF414D2-2FAC-647A-2CE4-2D18B4D8A7F2}"/>
              </a:ext>
            </a:extLst>
          </p:cNvPr>
          <p:cNvSpPr txBox="1"/>
          <p:nvPr/>
        </p:nvSpPr>
        <p:spPr>
          <a:xfrm>
            <a:off x="394810" y="1040106"/>
            <a:ext cx="8424936" cy="369332"/>
          </a:xfrm>
          <a:prstGeom prst="rect">
            <a:avLst/>
          </a:prstGeom>
          <a:noFill/>
        </p:spPr>
        <p:txBody>
          <a:bodyPr wrap="square">
            <a:spAutoFit/>
          </a:bodyPr>
          <a:lstStyle/>
          <a:p>
            <a:pPr algn="just">
              <a:spcBef>
                <a:spcPct val="50000"/>
              </a:spcBef>
            </a:pPr>
            <a:r>
              <a:rPr lang="zh-CN" altLang="en-US" dirty="0">
                <a:latin typeface="Times New Roman" panose="02020603050405020304" pitchFamily="18" charset="0"/>
                <a:ea typeface="SimSun" panose="02010600030101010101" pitchFamily="2" charset="-122"/>
                <a:cs typeface="Times New Roman" panose="02020603050405020304" pitchFamily="18" charset="0"/>
              </a:rPr>
              <a:t>设函数</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y=f(x)</a:t>
            </a:r>
            <a:r>
              <a:rPr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n</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个点的观测数据为</a:t>
            </a:r>
          </a:p>
        </p:txBody>
      </p:sp>
      <p:sp>
        <p:nvSpPr>
          <p:cNvPr id="14" name="文本框 13">
            <a:extLst>
              <a:ext uri="{FF2B5EF4-FFF2-40B4-BE49-F238E27FC236}">
                <a16:creationId xmlns:a16="http://schemas.microsoft.com/office/drawing/2014/main" id="{FE06DA65-E0CE-77CA-5EA3-7535560166A9}"/>
              </a:ext>
            </a:extLst>
          </p:cNvPr>
          <p:cNvSpPr txBox="1"/>
          <p:nvPr/>
        </p:nvSpPr>
        <p:spPr>
          <a:xfrm>
            <a:off x="395536" y="3223624"/>
            <a:ext cx="8291264" cy="1286250"/>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求一个简单的近似函数</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φ</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dirty="0">
                <a:latin typeface="Times New Roman" panose="02020603050405020304" pitchFamily="18" charset="0"/>
                <a:ea typeface="SimSun" panose="02010600030101010101" pitchFamily="2" charset="-122"/>
                <a:cs typeface="Times New Roman" panose="02020603050405020304" pitchFamily="18" charset="0"/>
              </a:rPr>
              <a:t>，使之“最好”地逼近</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f(x)</a:t>
            </a:r>
            <a:r>
              <a:rPr lang="zh-CN" altLang="en-US" dirty="0">
                <a:latin typeface="Times New Roman" panose="02020603050405020304" pitchFamily="18" charset="0"/>
                <a:ea typeface="SimSun" panose="02010600030101010101" pitchFamily="2" charset="-122"/>
                <a:cs typeface="Times New Roman" panose="02020603050405020304" pitchFamily="18" charset="0"/>
              </a:rPr>
              <a:t> ，而不必满足插值原则。这时没必要取</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φ</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而要</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使 </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baseline="-25000"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φ</a:t>
            </a: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总体上尽可能地小</a:t>
            </a:r>
            <a:r>
              <a:rPr lang="zh-CN" altLang="en-US" dirty="0">
                <a:latin typeface="Times New Roman" panose="02020603050405020304" pitchFamily="18" charset="0"/>
                <a:ea typeface="SimSun" panose="02010600030101010101" pitchFamily="2" charset="-122"/>
                <a:cs typeface="Times New Roman" panose="02020603050405020304" pitchFamily="18" charset="0"/>
              </a:rPr>
              <a:t>。这种构造近似函数的方法称为</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曲线拟合</a:t>
            </a:r>
            <a:r>
              <a:rPr lang="zh-CN" altLang="en-US" dirty="0">
                <a:latin typeface="Times New Roman" panose="02020603050405020304" pitchFamily="18" charset="0"/>
                <a:ea typeface="SimSun" panose="02010600030101010101" pitchFamily="2" charset="-122"/>
                <a:cs typeface="Times New Roman" panose="02020603050405020304" pitchFamily="18" charset="0"/>
              </a:rPr>
              <a:t>，称函数</a:t>
            </a:r>
            <a:r>
              <a:rPr lang="en-US" altLang="zh-CN"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y=</a:t>
            </a:r>
            <a:r>
              <a:rPr lang="en-US" altLang="zh-CN"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φ</a:t>
            </a:r>
            <a:r>
              <a:rPr lang="en-US" altLang="zh-CN"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为经验公式或</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拟合曲线</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p>
        </p:txBody>
      </p:sp>
      <p:graphicFrame>
        <p:nvGraphicFramePr>
          <p:cNvPr id="23" name="表格 22">
            <a:extLst>
              <a:ext uri="{FF2B5EF4-FFF2-40B4-BE49-F238E27FC236}">
                <a16:creationId xmlns:a16="http://schemas.microsoft.com/office/drawing/2014/main" id="{44747B53-9CAD-FD8F-E59D-F16AED135149}"/>
              </a:ext>
            </a:extLst>
          </p:cNvPr>
          <p:cNvGraphicFramePr>
            <a:graphicFrameLocks noGrp="1"/>
          </p:cNvGraphicFramePr>
          <p:nvPr>
            <p:extLst>
              <p:ext uri="{D42A27DB-BD31-4B8C-83A1-F6EECF244321}">
                <p14:modId xmlns:p14="http://schemas.microsoft.com/office/powerpoint/2010/main" val="3605522031"/>
              </p:ext>
            </p:extLst>
          </p:nvPr>
        </p:nvGraphicFramePr>
        <p:xfrm>
          <a:off x="3516705" y="1945691"/>
          <a:ext cx="2181145" cy="741680"/>
        </p:xfrm>
        <a:graphic>
          <a:graphicData uri="http://schemas.openxmlformats.org/drawingml/2006/table">
            <a:tbl>
              <a:tblPr firstRow="1" bandRow="1">
                <a:tableStyleId>{5940675A-B579-460E-94D1-54222C63F5DA}</a:tableStyleId>
              </a:tblPr>
              <a:tblGrid>
                <a:gridCol w="491367">
                  <a:extLst>
                    <a:ext uri="{9D8B030D-6E8A-4147-A177-3AD203B41FA5}">
                      <a16:colId xmlns:a16="http://schemas.microsoft.com/office/drawing/2014/main" val="1751145181"/>
                    </a:ext>
                  </a:extLst>
                </a:gridCol>
                <a:gridCol w="1689778">
                  <a:extLst>
                    <a:ext uri="{9D8B030D-6E8A-4147-A177-3AD203B41FA5}">
                      <a16:colId xmlns:a16="http://schemas.microsoft.com/office/drawing/2014/main" val="869453702"/>
                    </a:ext>
                  </a:extLst>
                </a:gridCol>
              </a:tblGrid>
              <a:tr h="370840">
                <a:tc>
                  <a:txBody>
                    <a:bodyPr/>
                    <a:lstStyle/>
                    <a:p>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kumimoji="0"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2</a:t>
                      </a:r>
                      <a:r>
                        <a:rPr kumimoji="0"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kumimoji="0"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zh-CN" altLang="en-US" dirty="0"/>
                    </a:p>
                  </a:txBody>
                  <a:tcPr/>
                </a:tc>
                <a:extLst>
                  <a:ext uri="{0D108BD9-81ED-4DB2-BD59-A6C34878D82A}">
                    <a16:rowId xmlns:a16="http://schemas.microsoft.com/office/drawing/2014/main" val="1159926970"/>
                  </a:ext>
                </a:extLst>
              </a:tr>
              <a:tr h="370840">
                <a:tc>
                  <a:txBody>
                    <a:bodyPr/>
                    <a:lstStyle/>
                    <a:p>
                      <a:r>
                        <a:rPr kumimoji="0"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kumimoji="0"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2</a:t>
                      </a:r>
                      <a:r>
                        <a:rPr kumimoji="0" lang="zh-CN" altLang="en-US" i="1" baseline="-25000" dirty="0">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  </a:t>
                      </a:r>
                      <a:r>
                        <a:rPr kumimoji="0"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kumimoji="0"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zh-CN" altLang="en-US" dirty="0"/>
                    </a:p>
                  </a:txBody>
                  <a:tcPr/>
                </a:tc>
                <a:extLst>
                  <a:ext uri="{0D108BD9-81ED-4DB2-BD59-A6C34878D82A}">
                    <a16:rowId xmlns:a16="http://schemas.microsoft.com/office/drawing/2014/main" val="502113276"/>
                  </a:ext>
                </a:extLst>
              </a:tr>
            </a:tbl>
          </a:graphicData>
        </a:graphic>
      </p:graphicFrame>
    </p:spTree>
    <p:extLst>
      <p:ext uri="{BB962C8B-B14F-4D97-AF65-F5344CB8AC3E}">
        <p14:creationId xmlns:p14="http://schemas.microsoft.com/office/powerpoint/2010/main" val="1428597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基本概念：残差</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45</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5CF414D2-2FAC-647A-2CE4-2D18B4D8A7F2}"/>
              </a:ext>
            </a:extLst>
          </p:cNvPr>
          <p:cNvSpPr txBox="1"/>
          <p:nvPr/>
        </p:nvSpPr>
        <p:spPr>
          <a:xfrm>
            <a:off x="395536" y="942327"/>
            <a:ext cx="8424936" cy="730456"/>
          </a:xfrm>
          <a:prstGeom prst="rect">
            <a:avLst/>
          </a:prstGeom>
          <a:solidFill>
            <a:schemeClr val="accent2">
              <a:lumMod val="20000"/>
              <a:lumOff val="80000"/>
            </a:schemeClr>
          </a:solidFill>
        </p:spPr>
        <p:txBody>
          <a:bodyPr wrap="square">
            <a:spAutoFit/>
          </a:bodyPr>
          <a:lstStyle/>
          <a:p>
            <a:pPr>
              <a:lnSpc>
                <a:spcPct val="120000"/>
              </a:lnSpc>
            </a:pPr>
            <a:r>
              <a:rPr lang="zh-CN" altLang="en-US" sz="1800" dirty="0"/>
              <a:t>曲线拟合不要求近似曲线严格过所有的数据点，但使求得的逼近函数与已知函数从总体上来说其偏差按某种方法度量达到总体上尽可能地小。</a:t>
            </a:r>
            <a:endParaRPr lang="zh-CN" altLang="en-US" dirty="0"/>
          </a:p>
        </p:txBody>
      </p:sp>
      <p:sp>
        <p:nvSpPr>
          <p:cNvPr id="6" name="文本框 5">
            <a:extLst>
              <a:ext uri="{FF2B5EF4-FFF2-40B4-BE49-F238E27FC236}">
                <a16:creationId xmlns:a16="http://schemas.microsoft.com/office/drawing/2014/main" id="{C849DE21-B1DF-D856-7D27-2CDEC910A919}"/>
              </a:ext>
            </a:extLst>
          </p:cNvPr>
          <p:cNvSpPr txBox="1"/>
          <p:nvPr/>
        </p:nvSpPr>
        <p:spPr>
          <a:xfrm>
            <a:off x="430742" y="1861627"/>
            <a:ext cx="8389730" cy="369332"/>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若令</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φ</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，称</a:t>
            </a:r>
            <a:r>
              <a:rPr lang="zh-CN" altLang="en-US"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 </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2,…,</a:t>
            </a:r>
            <a:r>
              <a:rPr lang="zh-CN" altLang="en-US"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 </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n</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baseline="30000" dirty="0">
                <a:latin typeface="Times New Roman" panose="02020603050405020304" pitchFamily="18" charset="0"/>
                <a:ea typeface="SimSun" panose="02010600030101010101" pitchFamily="2" charset="-122"/>
                <a:cs typeface="Times New Roman" panose="02020603050405020304" pitchFamily="18" charset="0"/>
              </a:rPr>
              <a:t>T</a:t>
            </a:r>
            <a:r>
              <a:rPr lang="zh-CN" altLang="en-US" dirty="0">
                <a:latin typeface="Times New Roman" panose="02020603050405020304" pitchFamily="18" charset="0"/>
                <a:ea typeface="SimSun" panose="02010600030101010101" pitchFamily="2" charset="-122"/>
                <a:cs typeface="Times New Roman" panose="02020603050405020304" pitchFamily="18" charset="0"/>
              </a:rPr>
              <a:t>为</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残差</a:t>
            </a:r>
            <a:r>
              <a:rPr lang="zh-CN" altLang="en-US" dirty="0">
                <a:latin typeface="Times New Roman" panose="02020603050405020304" pitchFamily="18" charset="0"/>
                <a:ea typeface="SimSun" panose="02010600030101010101" pitchFamily="2" charset="-122"/>
                <a:cs typeface="Times New Roman" panose="02020603050405020304" pitchFamily="18" charset="0"/>
              </a:rPr>
              <a:t>。拟合问题变成残差大小的问题。</a:t>
            </a:r>
            <a:endParaRPr lang="zh-CN" altLang="en-US" i="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B90C3F4-668C-E486-9D06-370BC560A538}"/>
              </a:ext>
            </a:extLst>
          </p:cNvPr>
          <p:cNvSpPr txBox="1"/>
          <p:nvPr/>
        </p:nvSpPr>
        <p:spPr>
          <a:xfrm>
            <a:off x="351771" y="2375919"/>
            <a:ext cx="7525634" cy="369332"/>
          </a:xfrm>
          <a:prstGeom prst="rect">
            <a:avLst/>
          </a:prstGeom>
          <a:noFill/>
        </p:spPr>
        <p:txBody>
          <a:bodyPr wrap="square">
            <a:spAutoFit/>
          </a:bodyPr>
          <a:lstStyle/>
          <a:p>
            <a:pPr algn="l"/>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“使 </a:t>
            </a:r>
            <a:r>
              <a:rPr lang="zh-CN" altLang="en-US" sz="1800"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1800"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φ</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800"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sz="1800"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800"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sz="1800"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sz="1800" i="1" baseline="-250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尽可能地小”有不同的准则：</a:t>
            </a:r>
          </a:p>
        </p:txBody>
      </p:sp>
      <p:graphicFrame>
        <p:nvGraphicFramePr>
          <p:cNvPr id="10" name="Object 6">
            <a:extLst>
              <a:ext uri="{FF2B5EF4-FFF2-40B4-BE49-F238E27FC236}">
                <a16:creationId xmlns:a16="http://schemas.microsoft.com/office/drawing/2014/main" id="{D2A72FE4-628C-0FCA-2D25-E8054F8BED3D}"/>
              </a:ext>
            </a:extLst>
          </p:cNvPr>
          <p:cNvGraphicFramePr>
            <a:graphicFrameLocks noChangeAspect="1"/>
          </p:cNvGraphicFramePr>
          <p:nvPr>
            <p:extLst>
              <p:ext uri="{D42A27DB-BD31-4B8C-83A1-F6EECF244321}">
                <p14:modId xmlns:p14="http://schemas.microsoft.com/office/powerpoint/2010/main" val="638662967"/>
              </p:ext>
            </p:extLst>
          </p:nvPr>
        </p:nvGraphicFramePr>
        <p:xfrm>
          <a:off x="971600" y="3662057"/>
          <a:ext cx="2112450" cy="506932"/>
        </p:xfrm>
        <a:graphic>
          <a:graphicData uri="http://schemas.openxmlformats.org/presentationml/2006/ole">
            <mc:AlternateContent xmlns:mc="http://schemas.openxmlformats.org/markup-compatibility/2006">
              <mc:Choice xmlns:v="urn:schemas-microsoft-com:vml" Requires="v">
                <p:oleObj spid="_x0000_s6181" name="Equation" r:id="rId4" imgW="23406100" imgH="6438900" progId="Equation.DSMT4">
                  <p:embed/>
                </p:oleObj>
              </mc:Choice>
              <mc:Fallback>
                <p:oleObj name="Equation" r:id="rId4" imgW="23406100" imgH="6438900" progId="Equation.DSMT4">
                  <p:embed/>
                  <p:pic>
                    <p:nvPicPr>
                      <p:cNvPr id="181254" name="Object 6">
                        <a:extLst>
                          <a:ext uri="{FF2B5EF4-FFF2-40B4-BE49-F238E27FC236}">
                            <a16:creationId xmlns:a16="http://schemas.microsoft.com/office/drawing/2014/main" id="{8CA44FCD-FB4B-A4A2-903D-1E3AB563A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662057"/>
                        <a:ext cx="2112450" cy="506932"/>
                      </a:xfrm>
                      <a:prstGeom prst="rect">
                        <a:avLst/>
                      </a:prstGeom>
                      <a:noFill/>
                    </p:spPr>
                  </p:pic>
                </p:oleObj>
              </mc:Fallback>
            </mc:AlternateContent>
          </a:graphicData>
        </a:graphic>
      </p:graphicFrame>
      <p:graphicFrame>
        <p:nvGraphicFramePr>
          <p:cNvPr id="11" name="Object 9">
            <a:extLst>
              <a:ext uri="{FF2B5EF4-FFF2-40B4-BE49-F238E27FC236}">
                <a16:creationId xmlns:a16="http://schemas.microsoft.com/office/drawing/2014/main" id="{6C9A73D9-E9CB-CF67-6A0E-49C0467FF7AF}"/>
              </a:ext>
            </a:extLst>
          </p:cNvPr>
          <p:cNvGraphicFramePr>
            <a:graphicFrameLocks noChangeAspect="1"/>
          </p:cNvGraphicFramePr>
          <p:nvPr>
            <p:extLst>
              <p:ext uri="{D42A27DB-BD31-4B8C-83A1-F6EECF244321}">
                <p14:modId xmlns:p14="http://schemas.microsoft.com/office/powerpoint/2010/main" val="2336454059"/>
              </p:ext>
            </p:extLst>
          </p:nvPr>
        </p:nvGraphicFramePr>
        <p:xfrm>
          <a:off x="971600" y="2859782"/>
          <a:ext cx="1512168" cy="710260"/>
        </p:xfrm>
        <a:graphic>
          <a:graphicData uri="http://schemas.openxmlformats.org/presentationml/2006/ole">
            <mc:AlternateContent xmlns:mc="http://schemas.openxmlformats.org/markup-compatibility/2006">
              <mc:Choice xmlns:v="urn:schemas-microsoft-com:vml" Requires="v">
                <p:oleObj spid="_x0000_s6182" name="Equation" r:id="rId6" imgW="20777200" imgH="9944100" progId="Equation.DSMT4">
                  <p:embed/>
                </p:oleObj>
              </mc:Choice>
              <mc:Fallback>
                <p:oleObj name="Equation" r:id="rId6" imgW="20777200" imgH="9944100" progId="Equation.DSMT4">
                  <p:embed/>
                  <p:pic>
                    <p:nvPicPr>
                      <p:cNvPr id="181257" name="Object 9">
                        <a:extLst>
                          <a:ext uri="{FF2B5EF4-FFF2-40B4-BE49-F238E27FC236}">
                            <a16:creationId xmlns:a16="http://schemas.microsoft.com/office/drawing/2014/main" id="{FA42A7B3-BB90-8F30-2BCA-59F514099A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2859782"/>
                        <a:ext cx="1512168" cy="710260"/>
                      </a:xfrm>
                      <a:prstGeom prst="rect">
                        <a:avLst/>
                      </a:prstGeom>
                      <a:noFill/>
                    </p:spPr>
                  </p:pic>
                </p:oleObj>
              </mc:Fallback>
            </mc:AlternateContent>
          </a:graphicData>
        </a:graphic>
      </p:graphicFrame>
      <p:graphicFrame>
        <p:nvGraphicFramePr>
          <p:cNvPr id="12" name="Object 12">
            <a:extLst>
              <a:ext uri="{FF2B5EF4-FFF2-40B4-BE49-F238E27FC236}">
                <a16:creationId xmlns:a16="http://schemas.microsoft.com/office/drawing/2014/main" id="{598A8C6C-D2CC-EEE3-0B3C-712CD9115CCD}"/>
              </a:ext>
            </a:extLst>
          </p:cNvPr>
          <p:cNvGraphicFramePr>
            <a:graphicFrameLocks noChangeAspect="1"/>
          </p:cNvGraphicFramePr>
          <p:nvPr>
            <p:extLst>
              <p:ext uri="{D42A27DB-BD31-4B8C-83A1-F6EECF244321}">
                <p14:modId xmlns:p14="http://schemas.microsoft.com/office/powerpoint/2010/main" val="3928957522"/>
              </p:ext>
            </p:extLst>
          </p:nvPr>
        </p:nvGraphicFramePr>
        <p:xfrm>
          <a:off x="971600" y="4168989"/>
          <a:ext cx="1512169" cy="712915"/>
        </p:xfrm>
        <a:graphic>
          <a:graphicData uri="http://schemas.openxmlformats.org/presentationml/2006/ole">
            <mc:AlternateContent xmlns:mc="http://schemas.openxmlformats.org/markup-compatibility/2006">
              <mc:Choice xmlns:v="urn:schemas-microsoft-com:vml" Requires="v">
                <p:oleObj spid="_x0000_s6183" name="Equation" r:id="rId8" imgW="22237700" imgH="9944100" progId="Equation.DSMT4">
                  <p:embed/>
                </p:oleObj>
              </mc:Choice>
              <mc:Fallback>
                <p:oleObj name="Equation" r:id="rId8" imgW="22237700" imgH="9944100" progId="Equation.DSMT4">
                  <p:embed/>
                  <p:pic>
                    <p:nvPicPr>
                      <p:cNvPr id="181260" name="Object 12">
                        <a:extLst>
                          <a:ext uri="{FF2B5EF4-FFF2-40B4-BE49-F238E27FC236}">
                            <a16:creationId xmlns:a16="http://schemas.microsoft.com/office/drawing/2014/main" id="{5D5C8FBC-7467-00AD-5531-210CF36AFE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168989"/>
                        <a:ext cx="1512169" cy="712915"/>
                      </a:xfrm>
                      <a:prstGeom prst="rect">
                        <a:avLst/>
                      </a:prstGeom>
                      <a:noFill/>
                    </p:spPr>
                  </p:pic>
                </p:oleObj>
              </mc:Fallback>
            </mc:AlternateContent>
          </a:graphicData>
        </a:graphic>
      </p:graphicFrame>
      <p:graphicFrame>
        <p:nvGraphicFramePr>
          <p:cNvPr id="13" name="Object 5">
            <a:extLst>
              <a:ext uri="{FF2B5EF4-FFF2-40B4-BE49-F238E27FC236}">
                <a16:creationId xmlns:a16="http://schemas.microsoft.com/office/drawing/2014/main" id="{F45A274C-74E3-AC5F-6CD5-D060AE1AD7FC}"/>
              </a:ext>
            </a:extLst>
          </p:cNvPr>
          <p:cNvGraphicFramePr>
            <a:graphicFrameLocks noChangeAspect="1"/>
          </p:cNvGraphicFramePr>
          <p:nvPr>
            <p:extLst>
              <p:ext uri="{D42A27DB-BD31-4B8C-83A1-F6EECF244321}">
                <p14:modId xmlns:p14="http://schemas.microsoft.com/office/powerpoint/2010/main" val="2115646497"/>
              </p:ext>
            </p:extLst>
          </p:nvPr>
        </p:nvGraphicFramePr>
        <p:xfrm>
          <a:off x="3394508" y="2930590"/>
          <a:ext cx="2450568" cy="1878570"/>
        </p:xfrm>
        <a:graphic>
          <a:graphicData uri="http://schemas.openxmlformats.org/presentationml/2006/ole">
            <mc:AlternateContent xmlns:mc="http://schemas.openxmlformats.org/markup-compatibility/2006">
              <mc:Choice xmlns:v="urn:schemas-microsoft-com:vml" Requires="v">
                <p:oleObj spid="_x0000_s6184" name="公式" r:id="rId10" imgW="32473900" imgH="28092400" progId="Equation.3">
                  <p:embed/>
                </p:oleObj>
              </mc:Choice>
              <mc:Fallback>
                <p:oleObj name="公式" r:id="rId10" imgW="32473900" imgH="28092400" progId="Equation.3">
                  <p:embed/>
                  <p:pic>
                    <p:nvPicPr>
                      <p:cNvPr id="143365" name="Object 5">
                        <a:extLst>
                          <a:ext uri="{FF2B5EF4-FFF2-40B4-BE49-F238E27FC236}">
                            <a16:creationId xmlns:a16="http://schemas.microsoft.com/office/drawing/2014/main" id="{042E31F8-A416-F006-C7D2-4F9B0F79C4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4508" y="2930590"/>
                        <a:ext cx="2450568" cy="1878570"/>
                      </a:xfrm>
                      <a:prstGeom prst="rect">
                        <a:avLst/>
                      </a:prstGeom>
                      <a:solidFill>
                        <a:schemeClr val="bg1"/>
                      </a:solidFill>
                      <a:ln w="9525">
                        <a:noFill/>
                        <a:miter lim="800000"/>
                        <a:headEnd/>
                        <a:tailEnd/>
                      </a:ln>
                      <a:effectLst/>
                    </p:spPr>
                  </p:pic>
                </p:oleObj>
              </mc:Fallback>
            </mc:AlternateContent>
          </a:graphicData>
        </a:graphic>
      </p:graphicFrame>
      <p:sp>
        <p:nvSpPr>
          <p:cNvPr id="15" name="文本框 14">
            <a:extLst>
              <a:ext uri="{FF2B5EF4-FFF2-40B4-BE49-F238E27FC236}">
                <a16:creationId xmlns:a16="http://schemas.microsoft.com/office/drawing/2014/main" id="{9AED53CE-B825-2136-5676-5935141AC14D}"/>
              </a:ext>
            </a:extLst>
          </p:cNvPr>
          <p:cNvSpPr txBox="1"/>
          <p:nvPr/>
        </p:nvSpPr>
        <p:spPr>
          <a:xfrm>
            <a:off x="6055180" y="3016367"/>
            <a:ext cx="2664938" cy="1291379"/>
          </a:xfrm>
          <a:prstGeom prst="rect">
            <a:avLst/>
          </a:prstGeom>
          <a:solidFill>
            <a:schemeClr val="accent2">
              <a:lumMod val="20000"/>
              <a:lumOff val="80000"/>
            </a:schemeClr>
          </a:solidFill>
        </p:spPr>
        <p:txBody>
          <a:bodyPr wrap="square">
            <a:spAutoFit/>
          </a:bodyPr>
          <a:lstStyle/>
          <a:p>
            <a:pPr>
              <a:lnSpc>
                <a:spcPct val="150000"/>
              </a:lnSpc>
            </a:pPr>
            <a:r>
              <a:rPr lang="zh-CN" altLang="en-US" dirty="0"/>
              <a:t>由最小二称原理求得的拟合函数也称为</a:t>
            </a:r>
            <a:r>
              <a:rPr lang="zh-CN" altLang="en-US" dirty="0">
                <a:solidFill>
                  <a:srgbClr val="FF0000"/>
                </a:solidFill>
              </a:rPr>
              <a:t>最小二乘拟合函数</a:t>
            </a:r>
            <a:endParaRPr lang="zh-CN" altLang="en-US" dirty="0"/>
          </a:p>
        </p:txBody>
      </p:sp>
    </p:spTree>
    <p:extLst>
      <p:ext uri="{BB962C8B-B14F-4D97-AF65-F5344CB8AC3E}">
        <p14:creationId xmlns:p14="http://schemas.microsoft.com/office/powerpoint/2010/main" val="13254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最小二乘拟合函数的求法：线性拟合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46</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B1D2554A-FB29-81BF-6BD3-32BE0B742604}"/>
              </a:ext>
            </a:extLst>
          </p:cNvPr>
          <p:cNvSpPr txBox="1"/>
          <p:nvPr/>
        </p:nvSpPr>
        <p:spPr>
          <a:xfrm>
            <a:off x="395536" y="964588"/>
            <a:ext cx="8027985" cy="369332"/>
          </a:xfrm>
          <a:prstGeom prst="rect">
            <a:avLst/>
          </a:prstGeom>
          <a:noFill/>
        </p:spPr>
        <p:txBody>
          <a:bodyPr wrap="square">
            <a:spAutoFit/>
          </a:bodyPr>
          <a:lstStyle/>
          <a:p>
            <a:pPr>
              <a:spcBef>
                <a:spcPct val="50000"/>
              </a:spcBef>
            </a:pPr>
            <a:r>
              <a:rPr lang="zh-CN" altLang="en-US" dirty="0">
                <a:latin typeface="Times New Roman" panose="02020603050405020304" pitchFamily="18" charset="0"/>
                <a:ea typeface="SimSun" panose="02010600030101010101" pitchFamily="2" charset="-122"/>
                <a:cs typeface="Times New Roman" panose="02020603050405020304" pitchFamily="18" charset="0"/>
              </a:rPr>
              <a:t>对给定的一组数据</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i,</a:t>
            </a:r>
            <a:r>
              <a:rPr lang="zh-CN" altLang="en-US" baseline="-25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=1,2,...,n</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，设拟合函数为</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y=a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x+ 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endParaRPr lang="zh-CN" altLang="en-US"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7" name="Object 79">
            <a:extLst>
              <a:ext uri="{FF2B5EF4-FFF2-40B4-BE49-F238E27FC236}">
                <a16:creationId xmlns:a16="http://schemas.microsoft.com/office/drawing/2014/main" id="{A84B1E33-5499-8404-51C0-37C6C6349BF4}"/>
              </a:ext>
            </a:extLst>
          </p:cNvPr>
          <p:cNvGraphicFramePr>
            <a:graphicFrameLocks noChangeAspect="1"/>
          </p:cNvGraphicFramePr>
          <p:nvPr>
            <p:extLst>
              <p:ext uri="{D42A27DB-BD31-4B8C-83A1-F6EECF244321}">
                <p14:modId xmlns:p14="http://schemas.microsoft.com/office/powerpoint/2010/main" val="4290776601"/>
              </p:ext>
            </p:extLst>
          </p:nvPr>
        </p:nvGraphicFramePr>
        <p:xfrm>
          <a:off x="2657996" y="2466653"/>
          <a:ext cx="3323952" cy="1358502"/>
        </p:xfrm>
        <a:graphic>
          <a:graphicData uri="http://schemas.openxmlformats.org/presentationml/2006/ole">
            <mc:AlternateContent xmlns:mc="http://schemas.openxmlformats.org/markup-compatibility/2006">
              <mc:Choice xmlns:v="urn:schemas-microsoft-com:vml" Requires="v">
                <p:oleObj spid="_x0000_s7187" name="公式" r:id="rId4" imgW="45059600" imgH="19900900" progId="Equation.3">
                  <p:embed/>
                </p:oleObj>
              </mc:Choice>
              <mc:Fallback>
                <p:oleObj name="公式" r:id="rId4" imgW="45059600" imgH="19900900" progId="Equation.3">
                  <p:embed/>
                  <p:pic>
                    <p:nvPicPr>
                      <p:cNvPr id="146511" name="Object 79">
                        <a:extLst>
                          <a:ext uri="{FF2B5EF4-FFF2-40B4-BE49-F238E27FC236}">
                            <a16:creationId xmlns:a16="http://schemas.microsoft.com/office/drawing/2014/main" id="{C75F2C19-20F9-B7E9-3DB6-5BEA422AEC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996" y="2466653"/>
                        <a:ext cx="3323952" cy="1358502"/>
                      </a:xfrm>
                      <a:prstGeom prst="rect">
                        <a:avLst/>
                      </a:prstGeom>
                      <a:solidFill>
                        <a:schemeClr val="bg1"/>
                      </a:solidFill>
                      <a:ln>
                        <a:noFill/>
                      </a:ln>
                      <a:effectLst/>
                    </p:spPr>
                  </p:pic>
                </p:oleObj>
              </mc:Fallback>
            </mc:AlternateContent>
          </a:graphicData>
        </a:graphic>
      </p:graphicFrame>
      <p:graphicFrame>
        <p:nvGraphicFramePr>
          <p:cNvPr id="14" name="Object 73">
            <a:extLst>
              <a:ext uri="{FF2B5EF4-FFF2-40B4-BE49-F238E27FC236}">
                <a16:creationId xmlns:a16="http://schemas.microsoft.com/office/drawing/2014/main" id="{96BC0E44-30F4-2648-745A-6F7F5729736B}"/>
              </a:ext>
            </a:extLst>
          </p:cNvPr>
          <p:cNvGraphicFramePr>
            <a:graphicFrameLocks noChangeAspect="1"/>
          </p:cNvGraphicFramePr>
          <p:nvPr>
            <p:extLst>
              <p:ext uri="{D42A27DB-BD31-4B8C-83A1-F6EECF244321}">
                <p14:modId xmlns:p14="http://schemas.microsoft.com/office/powerpoint/2010/main" val="2343366762"/>
              </p:ext>
            </p:extLst>
          </p:nvPr>
        </p:nvGraphicFramePr>
        <p:xfrm>
          <a:off x="2094958" y="1365869"/>
          <a:ext cx="2196704" cy="521761"/>
        </p:xfrm>
        <a:graphic>
          <a:graphicData uri="http://schemas.openxmlformats.org/presentationml/2006/ole">
            <mc:AlternateContent xmlns:mc="http://schemas.openxmlformats.org/markup-compatibility/2006">
              <mc:Choice xmlns:v="urn:schemas-microsoft-com:vml" Requires="v">
                <p:oleObj spid="_x0000_s7188" name="公式" r:id="rId6" imgW="40665400" imgH="9944100" progId="Equation.3">
                  <p:embed/>
                </p:oleObj>
              </mc:Choice>
              <mc:Fallback>
                <p:oleObj name="公式" r:id="rId6" imgW="40665400" imgH="9944100" progId="Equation.3">
                  <p:embed/>
                  <p:pic>
                    <p:nvPicPr>
                      <p:cNvPr id="146505" name="Object 73">
                        <a:extLst>
                          <a:ext uri="{FF2B5EF4-FFF2-40B4-BE49-F238E27FC236}">
                            <a16:creationId xmlns:a16="http://schemas.microsoft.com/office/drawing/2014/main" id="{3BCAF0D2-CDDD-ED6F-67C3-170B36698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4958" y="1365869"/>
                        <a:ext cx="2196704" cy="521761"/>
                      </a:xfrm>
                      <a:prstGeom prst="rect">
                        <a:avLst/>
                      </a:prstGeom>
                      <a:noFill/>
                      <a:ln>
                        <a:noFill/>
                      </a:ln>
                      <a:effectLst/>
                    </p:spPr>
                  </p:pic>
                </p:oleObj>
              </mc:Fallback>
            </mc:AlternateContent>
          </a:graphicData>
        </a:graphic>
      </p:graphicFrame>
      <p:sp>
        <p:nvSpPr>
          <p:cNvPr id="17" name="文本框 16">
            <a:extLst>
              <a:ext uri="{FF2B5EF4-FFF2-40B4-BE49-F238E27FC236}">
                <a16:creationId xmlns:a16="http://schemas.microsoft.com/office/drawing/2014/main" id="{832518E1-6F83-FEAF-F721-30216F259D6B}"/>
              </a:ext>
            </a:extLst>
          </p:cNvPr>
          <p:cNvSpPr txBox="1"/>
          <p:nvPr/>
        </p:nvSpPr>
        <p:spPr>
          <a:xfrm>
            <a:off x="395536" y="1442083"/>
            <a:ext cx="7848872" cy="369332"/>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即求使</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F</a:t>
            </a:r>
            <a:r>
              <a:rPr lang="zh-CN"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dirty="0"/>
              <a:t>有最小值的</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zh-CN" dirty="0"/>
              <a:t>和</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zh-CN" dirty="0"/>
              <a:t>的值</a:t>
            </a:r>
            <a:r>
              <a:rPr lang="en-US" altLang="zh-CN" dirty="0">
                <a:effectLst>
                  <a:outerShdw blurRad="38100" dist="38100" dir="2700000" algn="tl">
                    <a:srgbClr val="C0C0C0"/>
                  </a:outerShdw>
                </a:effectLst>
              </a:rPr>
              <a:t>.</a:t>
            </a:r>
          </a:p>
        </p:txBody>
      </p:sp>
      <p:sp>
        <p:nvSpPr>
          <p:cNvPr id="19" name="文本框 18">
            <a:extLst>
              <a:ext uri="{FF2B5EF4-FFF2-40B4-BE49-F238E27FC236}">
                <a16:creationId xmlns:a16="http://schemas.microsoft.com/office/drawing/2014/main" id="{EBC2E736-B5D3-F4E4-26C7-9E8C114B85E6}"/>
              </a:ext>
            </a:extLst>
          </p:cNvPr>
          <p:cNvSpPr txBox="1"/>
          <p:nvPr/>
        </p:nvSpPr>
        <p:spPr>
          <a:xfrm>
            <a:off x="395536" y="1954368"/>
            <a:ext cx="4572000" cy="369332"/>
          </a:xfrm>
          <a:prstGeom prst="rect">
            <a:avLst/>
          </a:prstGeom>
          <a:noFill/>
        </p:spPr>
        <p:txBody>
          <a:bodyPr wrap="square">
            <a:spAutoFit/>
          </a:bodyPr>
          <a:lstStyle/>
          <a:p>
            <a:pPr>
              <a:spcBef>
                <a:spcPct val="50000"/>
              </a:spcBef>
            </a:pPr>
            <a:r>
              <a:rPr lang="zh-CN" altLang="en-US" dirty="0">
                <a:latin typeface="宋体" panose="02010600030101010101" pitchFamily="2" charset="-122"/>
              </a:rPr>
              <a:t>分别对</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zh-CN" altLang="en-US" dirty="0">
                <a:latin typeface="宋体" panose="02010600030101010101" pitchFamily="2" charset="-122"/>
              </a:rPr>
              <a:t>求偏导</a:t>
            </a:r>
            <a:r>
              <a:rPr lang="en-US" altLang="zh-CN" dirty="0">
                <a:latin typeface="宋体" panose="02010600030101010101" pitchFamily="2" charset="-122"/>
              </a:rPr>
              <a:t>,</a:t>
            </a:r>
            <a:r>
              <a:rPr lang="zh-CN" altLang="en-US" dirty="0">
                <a:latin typeface="宋体" panose="02010600030101010101" pitchFamily="2" charset="-122"/>
              </a:rPr>
              <a:t>得</a:t>
            </a:r>
            <a:r>
              <a:rPr lang="en-US" altLang="zh-CN" dirty="0">
                <a:latin typeface="宋体" panose="02010600030101010101" pitchFamily="2" charset="-122"/>
              </a:rPr>
              <a:t>:</a:t>
            </a:r>
          </a:p>
        </p:txBody>
      </p:sp>
      <p:sp>
        <p:nvSpPr>
          <p:cNvPr id="21" name="文本框 20">
            <a:extLst>
              <a:ext uri="{FF2B5EF4-FFF2-40B4-BE49-F238E27FC236}">
                <a16:creationId xmlns:a16="http://schemas.microsoft.com/office/drawing/2014/main" id="{9F940196-F769-3948-8EBC-000712EC8F89}"/>
              </a:ext>
            </a:extLst>
          </p:cNvPr>
          <p:cNvSpPr txBox="1"/>
          <p:nvPr/>
        </p:nvSpPr>
        <p:spPr>
          <a:xfrm>
            <a:off x="539552" y="3994246"/>
            <a:ext cx="3456384" cy="369332"/>
          </a:xfrm>
          <a:prstGeom prst="rect">
            <a:avLst/>
          </a:prstGeom>
          <a:noFill/>
        </p:spPr>
        <p:txBody>
          <a:bodyPr wrap="square">
            <a:spAutoFit/>
          </a:bodyPr>
          <a:lstStyle/>
          <a:p>
            <a:r>
              <a:rPr lang="zh-CN" altLang="en-US" dirty="0"/>
              <a:t>解得</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宋体" panose="02010600030101010101" pitchFamily="2" charset="-122"/>
              </a:rPr>
              <a:t>,</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t>，代入</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y=a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x+ a</a:t>
            </a:r>
            <a:r>
              <a:rPr lang="en-US" altLang="zh-CN" sz="1800" baseline="-25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dirty="0"/>
              <a:t>即可。</a:t>
            </a:r>
          </a:p>
        </p:txBody>
      </p:sp>
    </p:spTree>
    <p:extLst>
      <p:ext uri="{BB962C8B-B14F-4D97-AF65-F5344CB8AC3E}">
        <p14:creationId xmlns:p14="http://schemas.microsoft.com/office/powerpoint/2010/main" val="74957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最小二乘拟合函数的求法：</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次多项式拟合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47</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B1D2554A-FB29-81BF-6BD3-32BE0B742604}"/>
              </a:ext>
            </a:extLst>
          </p:cNvPr>
          <p:cNvSpPr txBox="1"/>
          <p:nvPr/>
        </p:nvSpPr>
        <p:spPr>
          <a:xfrm>
            <a:off x="395536" y="964588"/>
            <a:ext cx="8568952" cy="369332"/>
          </a:xfrm>
          <a:prstGeom prst="rect">
            <a:avLst/>
          </a:prstGeom>
          <a:noFill/>
        </p:spPr>
        <p:txBody>
          <a:bodyPr wrap="square">
            <a:spAutoFit/>
          </a:bodyPr>
          <a:lstStyle/>
          <a:p>
            <a:pPr>
              <a:spcBef>
                <a:spcPct val="50000"/>
              </a:spcBef>
            </a:pPr>
            <a:r>
              <a:rPr lang="zh-CN" altLang="en-US" dirty="0">
                <a:latin typeface="Times New Roman" panose="02020603050405020304" pitchFamily="18" charset="0"/>
                <a:ea typeface="SimSun" panose="02010600030101010101" pitchFamily="2" charset="-122"/>
                <a:cs typeface="Times New Roman" panose="02020603050405020304" pitchFamily="18" charset="0"/>
              </a:rPr>
              <a:t>对给定的一组数据</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i,</a:t>
            </a:r>
            <a:r>
              <a:rPr lang="zh-CN" altLang="en-US" baseline="-25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=1,2,...,n</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，设拟合函数为</a:t>
            </a:r>
            <a:r>
              <a:rPr lang="en-US" altLang="zh-CN" sz="18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y</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30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a</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m</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30000" dirty="0" err="1">
                <a:latin typeface="Times New Roman" panose="02020603050405020304" pitchFamily="18" charset="0"/>
                <a:ea typeface="SimSun" panose="02010600030101010101" pitchFamily="2" charset="-122"/>
                <a:cs typeface="Times New Roman" panose="02020603050405020304" pitchFamily="18" charset="0"/>
              </a:rPr>
              <a:t>m</a:t>
            </a:r>
            <a:endParaRPr lang="en-US" altLang="zh-CN" baseline="30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EBC2E736-B5D3-F4E4-26C7-9E8C114B85E6}"/>
              </a:ext>
            </a:extLst>
          </p:cNvPr>
          <p:cNvSpPr txBox="1"/>
          <p:nvPr/>
        </p:nvSpPr>
        <p:spPr>
          <a:xfrm>
            <a:off x="389039" y="1583503"/>
            <a:ext cx="4572000" cy="369332"/>
          </a:xfrm>
          <a:prstGeom prst="rect">
            <a:avLst/>
          </a:prstGeom>
          <a:noFill/>
        </p:spPr>
        <p:txBody>
          <a:bodyPr wrap="square">
            <a:spAutoFit/>
          </a:bodyPr>
          <a:lstStyle/>
          <a:p>
            <a:pPr>
              <a:spcBef>
                <a:spcPct val="50000"/>
              </a:spcBef>
            </a:pPr>
            <a:r>
              <a:rPr lang="zh-CN" altLang="en-US" dirty="0">
                <a:latin typeface="宋体" panose="02010600030101010101" pitchFamily="2" charset="-122"/>
              </a:rPr>
              <a:t>分别对</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a</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k</a:t>
            </a:r>
            <a:r>
              <a:rPr lang="zh-CN" altLang="en-US" dirty="0">
                <a:latin typeface="宋体" panose="02010600030101010101" pitchFamily="2" charset="-122"/>
              </a:rPr>
              <a:t>求偏导</a:t>
            </a:r>
            <a:r>
              <a:rPr lang="en-US" altLang="zh-CN" dirty="0">
                <a:latin typeface="宋体" panose="02010600030101010101" pitchFamily="2" charset="-122"/>
              </a:rPr>
              <a:t>,</a:t>
            </a:r>
            <a:r>
              <a:rPr lang="zh-CN" altLang="en-US" dirty="0">
                <a:latin typeface="宋体" panose="02010600030101010101" pitchFamily="2" charset="-122"/>
              </a:rPr>
              <a:t>得</a:t>
            </a:r>
            <a:r>
              <a:rPr lang="en-US" altLang="zh-CN" dirty="0">
                <a:latin typeface="宋体" panose="02010600030101010101" pitchFamily="2" charset="-122"/>
              </a:rPr>
              <a:t>:</a:t>
            </a:r>
          </a:p>
        </p:txBody>
      </p:sp>
      <p:graphicFrame>
        <p:nvGraphicFramePr>
          <p:cNvPr id="6" name="Object 5">
            <a:extLst>
              <a:ext uri="{FF2B5EF4-FFF2-40B4-BE49-F238E27FC236}">
                <a16:creationId xmlns:a16="http://schemas.microsoft.com/office/drawing/2014/main" id="{2C6345D1-6D01-2138-DB8B-662A95D2F647}"/>
              </a:ext>
            </a:extLst>
          </p:cNvPr>
          <p:cNvGraphicFramePr>
            <a:graphicFrameLocks noChangeAspect="1"/>
          </p:cNvGraphicFramePr>
          <p:nvPr>
            <p:extLst>
              <p:ext uri="{D42A27DB-BD31-4B8C-83A1-F6EECF244321}">
                <p14:modId xmlns:p14="http://schemas.microsoft.com/office/powerpoint/2010/main" val="4035762514"/>
              </p:ext>
            </p:extLst>
          </p:nvPr>
        </p:nvGraphicFramePr>
        <p:xfrm>
          <a:off x="2238512" y="2571750"/>
          <a:ext cx="4666976" cy="1814339"/>
        </p:xfrm>
        <a:graphic>
          <a:graphicData uri="http://schemas.openxmlformats.org/presentationml/2006/ole">
            <mc:AlternateContent xmlns:mc="http://schemas.openxmlformats.org/markup-compatibility/2006">
              <mc:Choice xmlns:v="urn:schemas-microsoft-com:vml" Requires="v">
                <p:oleObj spid="_x0000_s8202" name="公式" r:id="rId4" imgW="79870300" imgH="31013400" progId="Equation.3">
                  <p:embed/>
                </p:oleObj>
              </mc:Choice>
              <mc:Fallback>
                <p:oleObj name="公式" r:id="rId4" imgW="79870300" imgH="31013400" progId="Equation.3">
                  <p:embed/>
                  <p:pic>
                    <p:nvPicPr>
                      <p:cNvPr id="82949" name="Object 5">
                        <a:extLst>
                          <a:ext uri="{FF2B5EF4-FFF2-40B4-BE49-F238E27FC236}">
                            <a16:creationId xmlns:a16="http://schemas.microsoft.com/office/drawing/2014/main" id="{C899F3B1-D1F6-00C2-7136-71882D098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512" y="2571750"/>
                        <a:ext cx="4666976" cy="18143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2842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多项式拟合：</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48</a:t>
            </a:fld>
            <a:endParaRPr lang="zh-CN" altLang="en-US" dirty="0">
              <a:solidFill>
                <a:prstClr val="black">
                  <a:tint val="75000"/>
                </a:prstClr>
              </a:solidFill>
            </a:endParaRPr>
          </a:p>
        </p:txBody>
      </p:sp>
      <p:sp>
        <p:nvSpPr>
          <p:cNvPr id="7" name="文本框 6">
            <a:extLst>
              <a:ext uri="{FF2B5EF4-FFF2-40B4-BE49-F238E27FC236}">
                <a16:creationId xmlns:a16="http://schemas.microsoft.com/office/drawing/2014/main" id="{8FB7F8E6-B92C-E3D8-56E8-8C608AC84838}"/>
              </a:ext>
            </a:extLst>
          </p:cNvPr>
          <p:cNvSpPr txBox="1"/>
          <p:nvPr/>
        </p:nvSpPr>
        <p:spPr>
          <a:xfrm>
            <a:off x="3694675" y="1131018"/>
            <a:ext cx="1974594" cy="369332"/>
          </a:xfrm>
          <a:prstGeom prst="rect">
            <a:avLst/>
          </a:prstGeom>
          <a:noFill/>
        </p:spPr>
        <p:txBody>
          <a:bodyPr wrap="square">
            <a:spAutoFit/>
          </a:bodyPr>
          <a:lstStyle/>
          <a:p>
            <a:r>
              <a:rPr lang="en-US" altLang="zh-CN" i="1" dirty="0">
                <a:solidFill>
                  <a:srgbClr val="FF0000"/>
                </a:solidFill>
              </a:rPr>
              <a:t>p</a:t>
            </a:r>
            <a:r>
              <a:rPr lang="en-US" altLang="zh-CN" dirty="0">
                <a:solidFill>
                  <a:srgbClr val="FF0000"/>
                </a:solidFill>
              </a:rPr>
              <a:t>=</a:t>
            </a:r>
            <a:r>
              <a:rPr lang="en-US" altLang="zh-CN" i="1" dirty="0" err="1">
                <a:solidFill>
                  <a:srgbClr val="FF0000"/>
                </a:solidFill>
              </a:rPr>
              <a:t>polyfit</a:t>
            </a:r>
            <a:r>
              <a:rPr lang="en-US" altLang="zh-CN" dirty="0">
                <a:solidFill>
                  <a:srgbClr val="FF0000"/>
                </a:solidFill>
              </a:rPr>
              <a:t>(</a:t>
            </a:r>
            <a:r>
              <a:rPr lang="en-US" altLang="zh-CN" dirty="0" err="1">
                <a:solidFill>
                  <a:srgbClr val="FF0000"/>
                </a:solidFill>
              </a:rPr>
              <a:t>X,</a:t>
            </a:r>
            <a:r>
              <a:rPr lang="en-US" altLang="zh-CN" i="1" dirty="0" err="1">
                <a:solidFill>
                  <a:srgbClr val="FF0000"/>
                </a:solidFill>
              </a:rPr>
              <a:t>Y</a:t>
            </a:r>
            <a:r>
              <a:rPr lang="en-US" altLang="zh-CN" dirty="0" err="1">
                <a:solidFill>
                  <a:srgbClr val="FF0000"/>
                </a:solidFill>
              </a:rPr>
              <a:t>,</a:t>
            </a:r>
            <a:r>
              <a:rPr lang="en-US" altLang="zh-CN" i="1" dirty="0" err="1">
                <a:solidFill>
                  <a:srgbClr val="FF0000"/>
                </a:solidFill>
              </a:rPr>
              <a:t>n</a:t>
            </a:r>
            <a:r>
              <a:rPr lang="en-US" altLang="zh-CN" dirty="0">
                <a:solidFill>
                  <a:srgbClr val="FF0000"/>
                </a:solidFill>
              </a:rPr>
              <a:t>).</a:t>
            </a:r>
            <a:r>
              <a:rPr lang="en-US" altLang="zh-CN" dirty="0">
                <a:solidFill>
                  <a:srgbClr val="000000"/>
                </a:solidFill>
              </a:rPr>
              <a:t> </a:t>
            </a:r>
            <a:endParaRPr lang="zh-CN" altLang="en-US" dirty="0"/>
          </a:p>
        </p:txBody>
      </p:sp>
      <p:sp>
        <p:nvSpPr>
          <p:cNvPr id="9" name="文本框 8">
            <a:extLst>
              <a:ext uri="{FF2B5EF4-FFF2-40B4-BE49-F238E27FC236}">
                <a16:creationId xmlns:a16="http://schemas.microsoft.com/office/drawing/2014/main" id="{F5417B29-1609-7D3C-3BED-994E8884C2A9}"/>
              </a:ext>
            </a:extLst>
          </p:cNvPr>
          <p:cNvSpPr txBox="1"/>
          <p:nvPr/>
        </p:nvSpPr>
        <p:spPr>
          <a:xfrm>
            <a:off x="677144" y="1941388"/>
            <a:ext cx="8009656" cy="369332"/>
          </a:xfrm>
          <a:prstGeom prst="rect">
            <a:avLst/>
          </a:prstGeom>
          <a:noFill/>
        </p:spPr>
        <p:txBody>
          <a:bodyPr wrap="square">
            <a:spAutoFit/>
          </a:bodyPr>
          <a:lstStyle/>
          <a:p>
            <a:r>
              <a:rPr lang="zh-CN" altLang="en-US" dirty="0">
                <a:solidFill>
                  <a:srgbClr val="000000"/>
                </a:solidFill>
              </a:rPr>
              <a:t>求出已知数据</a:t>
            </a:r>
            <a:r>
              <a:rPr lang="en-US" altLang="zh-CN" dirty="0">
                <a:solidFill>
                  <a:srgbClr val="000000"/>
                </a:solidFill>
              </a:rPr>
              <a:t>(</a:t>
            </a:r>
            <a:r>
              <a:rPr lang="en-US" altLang="zh-CN" i="1" dirty="0">
                <a:solidFill>
                  <a:srgbClr val="000000"/>
                </a:solidFill>
              </a:rPr>
              <a:t>X</a:t>
            </a:r>
            <a:r>
              <a:rPr lang="en-US" altLang="zh-CN" dirty="0">
                <a:solidFill>
                  <a:srgbClr val="000000"/>
                </a:solidFill>
              </a:rPr>
              <a:t>,</a:t>
            </a:r>
            <a:r>
              <a:rPr lang="en-US" altLang="zh-CN" i="1" dirty="0">
                <a:solidFill>
                  <a:srgbClr val="000000"/>
                </a:solidFill>
              </a:rPr>
              <a:t>Y)</a:t>
            </a:r>
            <a:r>
              <a:rPr lang="zh-CN" altLang="en-US" dirty="0">
                <a:solidFill>
                  <a:srgbClr val="000000"/>
                </a:solidFill>
              </a:rPr>
              <a:t>的</a:t>
            </a:r>
            <a:r>
              <a:rPr lang="en-US" altLang="zh-CN" i="1" dirty="0">
                <a:solidFill>
                  <a:srgbClr val="0000FF"/>
                </a:solidFill>
              </a:rPr>
              <a:t>n</a:t>
            </a:r>
            <a:r>
              <a:rPr lang="zh-CN" altLang="en-US" dirty="0">
                <a:solidFill>
                  <a:srgbClr val="0000FF"/>
                </a:solidFill>
              </a:rPr>
              <a:t>次</a:t>
            </a:r>
            <a:r>
              <a:rPr lang="zh-CN" altLang="en-US" dirty="0">
                <a:solidFill>
                  <a:srgbClr val="000000"/>
                </a:solidFill>
              </a:rPr>
              <a:t>拟合多项式</a:t>
            </a:r>
            <a:r>
              <a:rPr lang="en-US" altLang="zh-CN" i="1" dirty="0">
                <a:solidFill>
                  <a:srgbClr val="000000"/>
                </a:solidFill>
              </a:rPr>
              <a:t>f</a:t>
            </a:r>
            <a:r>
              <a:rPr lang="en-US" altLang="zh-CN" dirty="0">
                <a:solidFill>
                  <a:srgbClr val="000000"/>
                </a:solidFill>
              </a:rPr>
              <a:t>(</a:t>
            </a:r>
            <a:r>
              <a:rPr lang="en-US" altLang="zh-CN" i="1" dirty="0">
                <a:solidFill>
                  <a:srgbClr val="000000"/>
                </a:solidFill>
              </a:rPr>
              <a:t>x</a:t>
            </a:r>
            <a:r>
              <a:rPr lang="en-US" altLang="zh-CN" dirty="0">
                <a:solidFill>
                  <a:srgbClr val="000000"/>
                </a:solidFill>
              </a:rPr>
              <a:t>)</a:t>
            </a:r>
            <a:r>
              <a:rPr lang="zh-CN" altLang="en-US" dirty="0">
                <a:solidFill>
                  <a:srgbClr val="0000FF"/>
                </a:solidFill>
              </a:rPr>
              <a:t>按降幂排列的系数</a:t>
            </a:r>
            <a:r>
              <a:rPr lang="en-US" altLang="zh-CN" i="1" dirty="0">
                <a:solidFill>
                  <a:srgbClr val="0000FF"/>
                </a:solidFill>
              </a:rPr>
              <a:t>p</a:t>
            </a:r>
            <a:r>
              <a:rPr lang="zh-CN" altLang="en-US" dirty="0">
                <a:solidFill>
                  <a:srgbClr val="000000"/>
                </a:solidFill>
              </a:rPr>
              <a:t>，</a:t>
            </a:r>
            <a:r>
              <a:rPr lang="en-US" altLang="zh-CN" i="1" dirty="0">
                <a:solidFill>
                  <a:srgbClr val="000000"/>
                </a:solidFill>
              </a:rPr>
              <a:t>X</a:t>
            </a:r>
            <a:r>
              <a:rPr lang="zh-CN" altLang="en-US" dirty="0">
                <a:solidFill>
                  <a:srgbClr val="000000"/>
                </a:solidFill>
              </a:rPr>
              <a:t>必须是单调的</a:t>
            </a:r>
            <a:r>
              <a:rPr lang="en-US" altLang="zh-CN" dirty="0">
                <a:solidFill>
                  <a:srgbClr val="000000"/>
                </a:solidFill>
              </a:rPr>
              <a:t>. </a:t>
            </a:r>
            <a:endParaRPr lang="zh-CN" altLang="en-US" dirty="0"/>
          </a:p>
        </p:txBody>
      </p:sp>
      <p:sp>
        <p:nvSpPr>
          <p:cNvPr id="11" name="文本框 10">
            <a:extLst>
              <a:ext uri="{FF2B5EF4-FFF2-40B4-BE49-F238E27FC236}">
                <a16:creationId xmlns:a16="http://schemas.microsoft.com/office/drawing/2014/main" id="{862EA88F-ADD5-6EAE-73DD-72A22CED222F}"/>
              </a:ext>
            </a:extLst>
          </p:cNvPr>
          <p:cNvSpPr txBox="1"/>
          <p:nvPr/>
        </p:nvSpPr>
        <p:spPr>
          <a:xfrm>
            <a:off x="3248980" y="2739788"/>
            <a:ext cx="2646040" cy="369332"/>
          </a:xfrm>
          <a:prstGeom prst="rect">
            <a:avLst/>
          </a:prstGeom>
          <a:noFill/>
        </p:spPr>
        <p:txBody>
          <a:bodyPr wrap="square">
            <a:spAutoFit/>
          </a:bodyPr>
          <a:lstStyle/>
          <a:p>
            <a:r>
              <a:rPr lang="en" altLang="zh-CN" b="0" i="0" dirty="0">
                <a:effectLst/>
                <a:latin typeface="Menlo" panose="020B0609030804020204" pitchFamily="49" charset="0"/>
              </a:rPr>
              <a:t>p = </a:t>
            </a:r>
            <a:r>
              <a:rPr lang="en" altLang="zh-CN" b="0" i="0" dirty="0" err="1">
                <a:effectLst/>
                <a:latin typeface="Menlo" panose="020B0609030804020204" pitchFamily="49" charset="0"/>
              </a:rPr>
              <a:t>polyfit</a:t>
            </a:r>
            <a:r>
              <a:rPr lang="en" altLang="zh-CN" b="0" i="0" dirty="0">
                <a:effectLst/>
                <a:latin typeface="Menlo" panose="020B0609030804020204" pitchFamily="49" charset="0"/>
              </a:rPr>
              <a:t>(x,y,1)</a:t>
            </a:r>
          </a:p>
        </p:txBody>
      </p:sp>
      <p:sp>
        <p:nvSpPr>
          <p:cNvPr id="12" name="文本框 11">
            <a:extLst>
              <a:ext uri="{FF2B5EF4-FFF2-40B4-BE49-F238E27FC236}">
                <a16:creationId xmlns:a16="http://schemas.microsoft.com/office/drawing/2014/main" id="{531440F1-4252-F524-25FE-A96221A0A346}"/>
              </a:ext>
            </a:extLst>
          </p:cNvPr>
          <p:cNvSpPr txBox="1"/>
          <p:nvPr/>
        </p:nvSpPr>
        <p:spPr>
          <a:xfrm>
            <a:off x="3568207" y="3653611"/>
            <a:ext cx="2007586" cy="646331"/>
          </a:xfrm>
          <a:prstGeom prst="rect">
            <a:avLst/>
          </a:prstGeom>
          <a:solidFill>
            <a:schemeClr val="accent2">
              <a:lumMod val="20000"/>
              <a:lumOff val="80000"/>
            </a:schemeClr>
          </a:solidFill>
        </p:spPr>
        <p:txBody>
          <a:bodyPr wrap="square">
            <a:spAutoFit/>
          </a:bodyPr>
          <a:lstStyle/>
          <a:p>
            <a:r>
              <a:rPr lang="zh-CN" altLang="en-US" dirty="0"/>
              <a:t>输出结果：</a:t>
            </a:r>
            <a:endParaRPr lang="en-US" altLang="zh-CN" dirty="0"/>
          </a:p>
          <a:p>
            <a:r>
              <a:rPr lang="en-US" altLang="zh-CN" dirty="0"/>
              <a:t>0.8587    0.1505</a:t>
            </a:r>
            <a:endParaRPr lang="zh-CN" altLang="en-US" dirty="0"/>
          </a:p>
        </p:txBody>
      </p:sp>
      <p:sp>
        <p:nvSpPr>
          <p:cNvPr id="13" name="文本框 12">
            <a:extLst>
              <a:ext uri="{FF2B5EF4-FFF2-40B4-BE49-F238E27FC236}">
                <a16:creationId xmlns:a16="http://schemas.microsoft.com/office/drawing/2014/main" id="{DC5377BB-9EB2-9E58-887A-FA42DD03CE6E}"/>
              </a:ext>
            </a:extLst>
          </p:cNvPr>
          <p:cNvSpPr txBox="1"/>
          <p:nvPr/>
        </p:nvSpPr>
        <p:spPr>
          <a:xfrm>
            <a:off x="2286000" y="4475101"/>
            <a:ext cx="4572000" cy="369332"/>
          </a:xfrm>
          <a:prstGeom prst="rect">
            <a:avLst/>
          </a:prstGeom>
          <a:noFill/>
        </p:spPr>
        <p:txBody>
          <a:bodyPr wrap="square">
            <a:spAutoFit/>
          </a:bodyPr>
          <a:lstStyle/>
          <a:p>
            <a:r>
              <a:rPr lang="zh-CN" altLang="en-US" dirty="0"/>
              <a:t>所求直线方程为：</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=0.8587</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0.1505</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373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最小二乘线性回归（拟合）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49</a:t>
            </a:fld>
            <a:endParaRPr lang="zh-CN" altLang="en-US" dirty="0">
              <a:solidFill>
                <a:prstClr val="black">
                  <a:tint val="75000"/>
                </a:prstClr>
              </a:solidFill>
            </a:endParaRPr>
          </a:p>
        </p:txBody>
      </p:sp>
      <p:pic>
        <p:nvPicPr>
          <p:cNvPr id="9" name="图片 8">
            <a:extLst>
              <a:ext uri="{FF2B5EF4-FFF2-40B4-BE49-F238E27FC236}">
                <a16:creationId xmlns:a16="http://schemas.microsoft.com/office/drawing/2014/main" id="{C4ECC78A-16BB-B43F-3A4A-E9611BFB0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892756"/>
            <a:ext cx="3489674" cy="3357988"/>
          </a:xfrm>
          <a:prstGeom prst="rect">
            <a:avLst/>
          </a:prstGeom>
        </p:spPr>
      </p:pic>
      <p:pic>
        <p:nvPicPr>
          <p:cNvPr id="17" name="图片 16">
            <a:extLst>
              <a:ext uri="{FF2B5EF4-FFF2-40B4-BE49-F238E27FC236}">
                <a16:creationId xmlns:a16="http://schemas.microsoft.com/office/drawing/2014/main" id="{C3FB09E5-8442-D719-AC2B-C687E358A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259639"/>
            <a:ext cx="3808193" cy="288969"/>
          </a:xfrm>
          <a:prstGeom prst="rect">
            <a:avLst/>
          </a:prstGeom>
        </p:spPr>
      </p:pic>
      <p:pic>
        <p:nvPicPr>
          <p:cNvPr id="20" name="图片 19">
            <a:extLst>
              <a:ext uri="{FF2B5EF4-FFF2-40B4-BE49-F238E27FC236}">
                <a16:creationId xmlns:a16="http://schemas.microsoft.com/office/drawing/2014/main" id="{13FFDCDF-4B7E-4C9E-F00D-56E91B7D9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994" y="1548608"/>
            <a:ext cx="3296961" cy="328636"/>
          </a:xfrm>
          <a:prstGeom prst="rect">
            <a:avLst/>
          </a:prstGeom>
        </p:spPr>
      </p:pic>
      <p:pic>
        <p:nvPicPr>
          <p:cNvPr id="22" name="图片 21">
            <a:extLst>
              <a:ext uri="{FF2B5EF4-FFF2-40B4-BE49-F238E27FC236}">
                <a16:creationId xmlns:a16="http://schemas.microsoft.com/office/drawing/2014/main" id="{2834C144-6172-6324-8B62-11F10FF27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6" y="4301568"/>
            <a:ext cx="3165081" cy="351675"/>
          </a:xfrm>
          <a:prstGeom prst="rect">
            <a:avLst/>
          </a:prstGeom>
        </p:spPr>
      </p:pic>
      <p:pic>
        <p:nvPicPr>
          <p:cNvPr id="24" name="图片 23">
            <a:extLst>
              <a:ext uri="{FF2B5EF4-FFF2-40B4-BE49-F238E27FC236}">
                <a16:creationId xmlns:a16="http://schemas.microsoft.com/office/drawing/2014/main" id="{7BB1F0C5-67FB-61AE-AF52-41379CAC8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608" y="4767264"/>
            <a:ext cx="1680226" cy="351675"/>
          </a:xfrm>
          <a:prstGeom prst="rect">
            <a:avLst/>
          </a:prstGeom>
        </p:spPr>
      </p:pic>
      <p:sp>
        <p:nvSpPr>
          <p:cNvPr id="26" name="文本框 25">
            <a:extLst>
              <a:ext uri="{FF2B5EF4-FFF2-40B4-BE49-F238E27FC236}">
                <a16:creationId xmlns:a16="http://schemas.microsoft.com/office/drawing/2014/main" id="{597DC47F-3FB2-06A2-9920-7C7AFC4117AE}"/>
              </a:ext>
            </a:extLst>
          </p:cNvPr>
          <p:cNvSpPr txBox="1"/>
          <p:nvPr/>
        </p:nvSpPr>
        <p:spPr>
          <a:xfrm>
            <a:off x="4788024" y="890307"/>
            <a:ext cx="2880320"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最小二乘解的唯一性</a:t>
            </a:r>
          </a:p>
        </p:txBody>
      </p:sp>
      <p:sp>
        <p:nvSpPr>
          <p:cNvPr id="28" name="文本框 27">
            <a:extLst>
              <a:ext uri="{FF2B5EF4-FFF2-40B4-BE49-F238E27FC236}">
                <a16:creationId xmlns:a16="http://schemas.microsoft.com/office/drawing/2014/main" id="{AEE1EF46-DE68-F39A-86EC-85BB9AD8B660}"/>
              </a:ext>
            </a:extLst>
          </p:cNvPr>
          <p:cNvSpPr txBox="1"/>
          <p:nvPr/>
        </p:nvSpPr>
        <p:spPr>
          <a:xfrm>
            <a:off x="4774824" y="1923678"/>
            <a:ext cx="4369175"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极大似然估计与最小二乘估计的等价性</a:t>
            </a:r>
          </a:p>
        </p:txBody>
      </p:sp>
      <p:pic>
        <p:nvPicPr>
          <p:cNvPr id="31" name="图片 30">
            <a:extLst>
              <a:ext uri="{FF2B5EF4-FFF2-40B4-BE49-F238E27FC236}">
                <a16:creationId xmlns:a16="http://schemas.microsoft.com/office/drawing/2014/main" id="{5A357E15-9A76-CF8E-8C47-3350021037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3565" y="2303314"/>
            <a:ext cx="2814592" cy="1224138"/>
          </a:xfrm>
          <a:prstGeom prst="rect">
            <a:avLst/>
          </a:prstGeom>
        </p:spPr>
      </p:pic>
      <p:sp>
        <p:nvSpPr>
          <p:cNvPr id="33" name="文本框 32">
            <a:extLst>
              <a:ext uri="{FF2B5EF4-FFF2-40B4-BE49-F238E27FC236}">
                <a16:creationId xmlns:a16="http://schemas.microsoft.com/office/drawing/2014/main" id="{7E4E945B-0DC7-2029-5259-91AB8DF2361E}"/>
              </a:ext>
            </a:extLst>
          </p:cNvPr>
          <p:cNvSpPr txBox="1"/>
          <p:nvPr/>
        </p:nvSpPr>
        <p:spPr>
          <a:xfrm>
            <a:off x="4801453" y="3537756"/>
            <a:ext cx="3082915"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最小二乘估计的稳定性</a:t>
            </a:r>
          </a:p>
        </p:txBody>
      </p:sp>
      <p:pic>
        <p:nvPicPr>
          <p:cNvPr id="35" name="图片 34">
            <a:extLst>
              <a:ext uri="{FF2B5EF4-FFF2-40B4-BE49-F238E27FC236}">
                <a16:creationId xmlns:a16="http://schemas.microsoft.com/office/drawing/2014/main" id="{7089170B-6BAB-8E01-7193-2C08B12C0E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634" y="3997870"/>
            <a:ext cx="3206454" cy="576248"/>
          </a:xfrm>
          <a:prstGeom prst="rect">
            <a:avLst/>
          </a:prstGeom>
        </p:spPr>
      </p:pic>
      <p:pic>
        <p:nvPicPr>
          <p:cNvPr id="37" name="图片 36">
            <a:extLst>
              <a:ext uri="{FF2B5EF4-FFF2-40B4-BE49-F238E27FC236}">
                <a16:creationId xmlns:a16="http://schemas.microsoft.com/office/drawing/2014/main" id="{C460AF44-DA47-A3B0-F139-EB352F2750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5903" y="4638500"/>
            <a:ext cx="2814593" cy="429345"/>
          </a:xfrm>
          <a:prstGeom prst="rect">
            <a:avLst/>
          </a:prstGeom>
        </p:spPr>
      </p:pic>
    </p:spTree>
    <p:extLst>
      <p:ext uri="{BB962C8B-B14F-4D97-AF65-F5344CB8AC3E}">
        <p14:creationId xmlns:p14="http://schemas.microsoft.com/office/powerpoint/2010/main" val="410279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5</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051720" y="1203598"/>
            <a:ext cx="4752528"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AutoNum type="arabicPeriod"/>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一维插值方法</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AutoNum type="arabicPeriod"/>
            </a:pP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AutoNum type="arabicPeriod"/>
            </a:pP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AutoNum type="arabicPeriod"/>
            </a:pP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AutoNum type="arabicPeriod"/>
            </a:pP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buAutoNum type="arabicPeriod"/>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二维插值方法</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buFont typeface="+mj-ea"/>
              <a:buAutoNum type="circleNumDbPlain"/>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节点均匀（网格）</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buFont typeface="+mj-ea"/>
              <a:buAutoNum type="circleNumDbPlain"/>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节点不均匀（散点）  </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60C3F127-824D-711F-7F88-09B4CAAF1DA5}"/>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插值算法</a:t>
            </a:r>
          </a:p>
        </p:txBody>
      </p:sp>
      <p:sp>
        <p:nvSpPr>
          <p:cNvPr id="5" name="文本框 4">
            <a:extLst>
              <a:ext uri="{FF2B5EF4-FFF2-40B4-BE49-F238E27FC236}">
                <a16:creationId xmlns:a16="http://schemas.microsoft.com/office/drawing/2014/main" id="{8B5C0C1A-A5F7-D790-2B07-ED81499A8FB3}"/>
              </a:ext>
            </a:extLst>
          </p:cNvPr>
          <p:cNvSpPr txBox="1"/>
          <p:nvPr/>
        </p:nvSpPr>
        <p:spPr>
          <a:xfrm>
            <a:off x="2322957" y="2212750"/>
            <a:ext cx="1082348" cy="523220"/>
          </a:xfrm>
          <a:prstGeom prst="rect">
            <a:avLst/>
          </a:prstGeom>
          <a:noFill/>
        </p:spPr>
        <p:txBody>
          <a:bodyPr wrap="none" rtlCol="0">
            <a:spAutoFit/>
          </a:bodyPr>
          <a:lstStyle/>
          <a:p>
            <a:pPr algn="ctr"/>
            <a:r>
              <a:rPr kumimoji="1" lang="zh-CN" altLang="en-US" sz="1400" dirty="0"/>
              <a:t>拉格朗日</a:t>
            </a:r>
            <a:endParaRPr kumimoji="1" lang="en-US" altLang="zh-CN" sz="1400" dirty="0"/>
          </a:p>
          <a:p>
            <a:pPr algn="ctr"/>
            <a:r>
              <a:rPr kumimoji="1" lang="zh-CN" altLang="en-US" sz="1400" dirty="0"/>
              <a:t>多项式插值</a:t>
            </a:r>
          </a:p>
        </p:txBody>
      </p:sp>
      <p:sp>
        <p:nvSpPr>
          <p:cNvPr id="6" name="文本框 5">
            <a:extLst>
              <a:ext uri="{FF2B5EF4-FFF2-40B4-BE49-F238E27FC236}">
                <a16:creationId xmlns:a16="http://schemas.microsoft.com/office/drawing/2014/main" id="{31ECB113-F964-E829-0C73-1522CE5C9EA4}"/>
              </a:ext>
            </a:extLst>
          </p:cNvPr>
          <p:cNvSpPr txBox="1"/>
          <p:nvPr/>
        </p:nvSpPr>
        <p:spPr>
          <a:xfrm>
            <a:off x="4763674" y="2320472"/>
            <a:ext cx="1261884" cy="307777"/>
          </a:xfrm>
          <a:prstGeom prst="rect">
            <a:avLst/>
          </a:prstGeom>
          <a:noFill/>
        </p:spPr>
        <p:txBody>
          <a:bodyPr wrap="none" rtlCol="0">
            <a:spAutoFit/>
          </a:bodyPr>
          <a:lstStyle/>
          <a:p>
            <a:r>
              <a:rPr kumimoji="1" lang="zh-CN" altLang="en-US" sz="1400" dirty="0"/>
              <a:t>分段低次插值</a:t>
            </a:r>
          </a:p>
        </p:txBody>
      </p:sp>
      <p:cxnSp>
        <p:nvCxnSpPr>
          <p:cNvPr id="7" name="直线箭头连接符 6">
            <a:extLst>
              <a:ext uri="{FF2B5EF4-FFF2-40B4-BE49-F238E27FC236}">
                <a16:creationId xmlns:a16="http://schemas.microsoft.com/office/drawing/2014/main" id="{1EB69FAF-E732-AFE3-1507-326AECD4F200}"/>
              </a:ext>
            </a:extLst>
          </p:cNvPr>
          <p:cNvCxnSpPr>
            <a:cxnSpLocks/>
            <a:stCxn id="5" idx="3"/>
            <a:endCxn id="6" idx="1"/>
          </p:cNvCxnSpPr>
          <p:nvPr/>
        </p:nvCxnSpPr>
        <p:spPr>
          <a:xfrm>
            <a:off x="3405305" y="2474360"/>
            <a:ext cx="135836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D8691AF-30CA-3771-5D23-2F1CF7C9D25B}"/>
              </a:ext>
            </a:extLst>
          </p:cNvPr>
          <p:cNvSpPr txBox="1"/>
          <p:nvPr/>
        </p:nvSpPr>
        <p:spPr>
          <a:xfrm>
            <a:off x="3633085" y="2150898"/>
            <a:ext cx="902811" cy="307777"/>
          </a:xfrm>
          <a:prstGeom prst="rect">
            <a:avLst/>
          </a:prstGeom>
          <a:noFill/>
        </p:spPr>
        <p:txBody>
          <a:bodyPr wrap="none" rtlCol="0">
            <a:spAutoFit/>
          </a:bodyPr>
          <a:lstStyle/>
          <a:p>
            <a:r>
              <a:rPr kumimoji="1" lang="zh-CN" altLang="en-US" sz="1400" dirty="0"/>
              <a:t>龙格现象</a:t>
            </a:r>
          </a:p>
        </p:txBody>
      </p:sp>
      <p:sp>
        <p:nvSpPr>
          <p:cNvPr id="9" name="文本框 8">
            <a:extLst>
              <a:ext uri="{FF2B5EF4-FFF2-40B4-BE49-F238E27FC236}">
                <a16:creationId xmlns:a16="http://schemas.microsoft.com/office/drawing/2014/main" id="{1CCED463-ACDE-3EE0-4ADE-68299281A078}"/>
              </a:ext>
            </a:extLst>
          </p:cNvPr>
          <p:cNvSpPr txBox="1"/>
          <p:nvPr/>
        </p:nvSpPr>
        <p:spPr>
          <a:xfrm>
            <a:off x="3633084" y="2514689"/>
            <a:ext cx="902811" cy="307777"/>
          </a:xfrm>
          <a:prstGeom prst="rect">
            <a:avLst/>
          </a:prstGeom>
          <a:noFill/>
        </p:spPr>
        <p:txBody>
          <a:bodyPr wrap="none" rtlCol="0">
            <a:spAutoFit/>
          </a:bodyPr>
          <a:lstStyle/>
          <a:p>
            <a:r>
              <a:rPr kumimoji="1" lang="zh-CN" altLang="en-US" sz="1400" dirty="0"/>
              <a:t>复杂度高</a:t>
            </a:r>
          </a:p>
        </p:txBody>
      </p:sp>
      <p:sp>
        <p:nvSpPr>
          <p:cNvPr id="10" name="文本框 9">
            <a:extLst>
              <a:ext uri="{FF2B5EF4-FFF2-40B4-BE49-F238E27FC236}">
                <a16:creationId xmlns:a16="http://schemas.microsoft.com/office/drawing/2014/main" id="{0651DE93-61C3-9D59-6043-70FFDCD5C5B7}"/>
              </a:ext>
            </a:extLst>
          </p:cNvPr>
          <p:cNvSpPr txBox="1"/>
          <p:nvPr/>
        </p:nvSpPr>
        <p:spPr>
          <a:xfrm>
            <a:off x="6886747" y="1851670"/>
            <a:ext cx="1261884" cy="307777"/>
          </a:xfrm>
          <a:prstGeom prst="rect">
            <a:avLst/>
          </a:prstGeom>
          <a:noFill/>
        </p:spPr>
        <p:txBody>
          <a:bodyPr wrap="none" rtlCol="0">
            <a:spAutoFit/>
          </a:bodyPr>
          <a:lstStyle/>
          <a:p>
            <a:r>
              <a:rPr kumimoji="1" lang="zh-CN" altLang="en-US" sz="1400" dirty="0"/>
              <a:t>分段线性插值</a:t>
            </a:r>
          </a:p>
        </p:txBody>
      </p:sp>
      <p:sp>
        <p:nvSpPr>
          <p:cNvPr id="11" name="文本框 10">
            <a:extLst>
              <a:ext uri="{FF2B5EF4-FFF2-40B4-BE49-F238E27FC236}">
                <a16:creationId xmlns:a16="http://schemas.microsoft.com/office/drawing/2014/main" id="{63DA2136-7F99-56DB-687D-FFC37D5C3F5D}"/>
              </a:ext>
            </a:extLst>
          </p:cNvPr>
          <p:cNvSpPr txBox="1"/>
          <p:nvPr/>
        </p:nvSpPr>
        <p:spPr>
          <a:xfrm>
            <a:off x="6886747" y="2951757"/>
            <a:ext cx="1261884" cy="307777"/>
          </a:xfrm>
          <a:prstGeom prst="rect">
            <a:avLst/>
          </a:prstGeom>
          <a:noFill/>
        </p:spPr>
        <p:txBody>
          <a:bodyPr wrap="none" rtlCol="0">
            <a:spAutoFit/>
          </a:bodyPr>
          <a:lstStyle/>
          <a:p>
            <a:r>
              <a:rPr kumimoji="1" lang="zh-CN" altLang="en-US" sz="1400" dirty="0"/>
              <a:t>三次样条插值</a:t>
            </a:r>
          </a:p>
        </p:txBody>
      </p:sp>
      <p:cxnSp>
        <p:nvCxnSpPr>
          <p:cNvPr id="12" name="直线箭头连接符 11">
            <a:extLst>
              <a:ext uri="{FF2B5EF4-FFF2-40B4-BE49-F238E27FC236}">
                <a16:creationId xmlns:a16="http://schemas.microsoft.com/office/drawing/2014/main" id="{4FDD8F99-FE99-B5AC-E719-488C75C7685A}"/>
              </a:ext>
            </a:extLst>
          </p:cNvPr>
          <p:cNvCxnSpPr>
            <a:cxnSpLocks/>
            <a:stCxn id="6" idx="3"/>
            <a:endCxn id="10" idx="1"/>
          </p:cNvCxnSpPr>
          <p:nvPr/>
        </p:nvCxnSpPr>
        <p:spPr>
          <a:xfrm flipV="1">
            <a:off x="6025558" y="2005559"/>
            <a:ext cx="861189" cy="46880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EBDB5CF0-4A5A-F662-A8FF-6879FF5A0ECE}"/>
              </a:ext>
            </a:extLst>
          </p:cNvPr>
          <p:cNvCxnSpPr>
            <a:cxnSpLocks/>
            <a:stCxn id="6" idx="3"/>
            <a:endCxn id="11" idx="1"/>
          </p:cNvCxnSpPr>
          <p:nvPr/>
        </p:nvCxnSpPr>
        <p:spPr>
          <a:xfrm>
            <a:off x="6025558" y="2474361"/>
            <a:ext cx="861189" cy="63128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1EC7DEC-BF83-0E0C-21E0-62C8F51327F0}"/>
              </a:ext>
            </a:extLst>
          </p:cNvPr>
          <p:cNvCxnSpPr>
            <a:cxnSpLocks/>
            <a:stCxn id="10" idx="2"/>
            <a:endCxn id="11" idx="0"/>
          </p:cNvCxnSpPr>
          <p:nvPr/>
        </p:nvCxnSpPr>
        <p:spPr>
          <a:xfrm>
            <a:off x="7517689" y="2159447"/>
            <a:ext cx="0" cy="7923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95EFABD-7DAC-4268-EEA3-817727B9E883}"/>
              </a:ext>
            </a:extLst>
          </p:cNvPr>
          <p:cNvSpPr txBox="1"/>
          <p:nvPr/>
        </p:nvSpPr>
        <p:spPr>
          <a:xfrm>
            <a:off x="7557621" y="2402711"/>
            <a:ext cx="902811" cy="307777"/>
          </a:xfrm>
          <a:prstGeom prst="rect">
            <a:avLst/>
          </a:prstGeom>
          <a:noFill/>
        </p:spPr>
        <p:txBody>
          <a:bodyPr wrap="none" rtlCol="0">
            <a:spAutoFit/>
          </a:bodyPr>
          <a:lstStyle/>
          <a:p>
            <a:r>
              <a:rPr kumimoji="1" lang="zh-CN" altLang="en-US" sz="1400" dirty="0"/>
              <a:t>光滑性差</a:t>
            </a:r>
          </a:p>
        </p:txBody>
      </p:sp>
      <p:sp>
        <p:nvSpPr>
          <p:cNvPr id="17" name="文本框 16">
            <a:extLst>
              <a:ext uri="{FF2B5EF4-FFF2-40B4-BE49-F238E27FC236}">
                <a16:creationId xmlns:a16="http://schemas.microsoft.com/office/drawing/2014/main" id="{A4CC61C0-1667-A3B8-F7F0-AF9F105121C2}"/>
              </a:ext>
            </a:extLst>
          </p:cNvPr>
          <p:cNvSpPr txBox="1"/>
          <p:nvPr/>
        </p:nvSpPr>
        <p:spPr>
          <a:xfrm>
            <a:off x="3644667" y="1874496"/>
            <a:ext cx="645129" cy="276999"/>
          </a:xfrm>
          <a:prstGeom prst="rect">
            <a:avLst/>
          </a:prstGeom>
          <a:noFill/>
        </p:spPr>
        <p:txBody>
          <a:bodyPr wrap="square">
            <a:spAutoFit/>
          </a:bodyPr>
          <a:lstStyle/>
          <a:p>
            <a:r>
              <a:rPr lang="en" altLang="zh-CN" sz="1200" b="0" i="0" dirty="0">
                <a:solidFill>
                  <a:srgbClr val="191B1F"/>
                </a:solidFill>
                <a:effectLst/>
                <a:latin typeface="Times New Roman" panose="02020603050405020304" pitchFamily="18" charset="0"/>
                <a:cs typeface="Times New Roman" panose="02020603050405020304" pitchFamily="18" charset="0"/>
              </a:rPr>
              <a:t>Runge</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38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50</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A77E70A8-9CAE-C008-7D5F-0C036C605419}"/>
              </a:ext>
            </a:extLst>
          </p:cNvPr>
          <p:cNvSpPr txBox="1"/>
          <p:nvPr/>
        </p:nvSpPr>
        <p:spPr>
          <a:xfrm>
            <a:off x="2286000" y="1134512"/>
            <a:ext cx="4572000" cy="1200329"/>
          </a:xfrm>
          <a:prstGeom prst="rect">
            <a:avLst/>
          </a:prstGeom>
          <a:noFill/>
        </p:spPr>
        <p:txBody>
          <a:bodyPr wrap="square">
            <a:spAutoFit/>
          </a:bodyPr>
          <a:lstStyle/>
          <a:p>
            <a:r>
              <a:rPr lang="en" altLang="zh-CN" b="0" i="0" dirty="0">
                <a:effectLst/>
                <a:latin typeface="Menlo" panose="020B0609030804020204" pitchFamily="49" charset="0"/>
              </a:rPr>
              <a:t>A = [x, ones(length(x),1)];</a:t>
            </a:r>
          </a:p>
          <a:p>
            <a:r>
              <a:rPr lang="en" altLang="zh-CN" b="0" i="0" dirty="0">
                <a:solidFill>
                  <a:srgbClr val="008013"/>
                </a:solidFill>
                <a:effectLst/>
                <a:latin typeface="Menlo" panose="020B0609030804020204" pitchFamily="49" charset="0"/>
              </a:rPr>
              <a:t>%beta = [a1, a0];</a:t>
            </a:r>
            <a:endParaRPr lang="en" altLang="zh-CN" b="0" i="0" dirty="0">
              <a:effectLst/>
              <a:latin typeface="Menlo" panose="020B0609030804020204" pitchFamily="49" charset="0"/>
            </a:endParaRPr>
          </a:p>
          <a:p>
            <a:r>
              <a:rPr lang="en" altLang="zh-CN" b="0" i="0" dirty="0">
                <a:effectLst/>
                <a:latin typeface="Menlo" panose="020B0609030804020204" pitchFamily="49" charset="0"/>
              </a:rPr>
              <a:t>beta = inv(A'*A)*A'*y;</a:t>
            </a:r>
          </a:p>
          <a:p>
            <a:r>
              <a:rPr lang="en" altLang="zh-CN" b="0" i="0" dirty="0" err="1">
                <a:effectLst/>
                <a:latin typeface="Menlo" panose="020B0609030804020204" pitchFamily="49" charset="0"/>
              </a:rPr>
              <a:t>disp</a:t>
            </a:r>
            <a:r>
              <a:rPr lang="en" altLang="zh-CN" b="0" i="0" dirty="0">
                <a:effectLst/>
                <a:latin typeface="Menlo" panose="020B0609030804020204" pitchFamily="49" charset="0"/>
              </a:rPr>
              <a:t>(beta)</a:t>
            </a:r>
          </a:p>
        </p:txBody>
      </p:sp>
      <p:sp>
        <p:nvSpPr>
          <p:cNvPr id="7" name="文本框 6">
            <a:extLst>
              <a:ext uri="{FF2B5EF4-FFF2-40B4-BE49-F238E27FC236}">
                <a16:creationId xmlns:a16="http://schemas.microsoft.com/office/drawing/2014/main" id="{D062742A-39A2-64E2-1A9F-8D671150FB17}"/>
              </a:ext>
            </a:extLst>
          </p:cNvPr>
          <p:cNvSpPr txBox="1"/>
          <p:nvPr/>
        </p:nvSpPr>
        <p:spPr>
          <a:xfrm>
            <a:off x="3568207" y="2663980"/>
            <a:ext cx="2007586" cy="923330"/>
          </a:xfrm>
          <a:prstGeom prst="rect">
            <a:avLst/>
          </a:prstGeom>
          <a:solidFill>
            <a:schemeClr val="accent2">
              <a:lumMod val="20000"/>
              <a:lumOff val="80000"/>
            </a:schemeClr>
          </a:solidFill>
        </p:spPr>
        <p:txBody>
          <a:bodyPr wrap="square">
            <a:spAutoFit/>
          </a:bodyPr>
          <a:lstStyle/>
          <a:p>
            <a:r>
              <a:rPr lang="zh-CN" altLang="en-US" dirty="0"/>
              <a:t>输出结果：</a:t>
            </a:r>
            <a:endParaRPr lang="en-US" altLang="zh-CN" dirty="0"/>
          </a:p>
          <a:p>
            <a:r>
              <a:rPr lang="zh-CN" altLang="en-US" dirty="0"/>
              <a:t>0.8587</a:t>
            </a:r>
          </a:p>
          <a:p>
            <a:r>
              <a:rPr lang="zh-CN" altLang="en-US" dirty="0"/>
              <a:t>0.1505</a:t>
            </a:r>
          </a:p>
        </p:txBody>
      </p:sp>
      <p:sp>
        <p:nvSpPr>
          <p:cNvPr id="10" name="文本框 9">
            <a:extLst>
              <a:ext uri="{FF2B5EF4-FFF2-40B4-BE49-F238E27FC236}">
                <a16:creationId xmlns:a16="http://schemas.microsoft.com/office/drawing/2014/main" id="{7EB293B6-88E8-62A3-A44B-B17200E9FEE0}"/>
              </a:ext>
            </a:extLst>
          </p:cNvPr>
          <p:cNvSpPr txBox="1"/>
          <p:nvPr/>
        </p:nvSpPr>
        <p:spPr>
          <a:xfrm>
            <a:off x="3568207" y="4020407"/>
            <a:ext cx="2007586" cy="369332"/>
          </a:xfrm>
          <a:prstGeom prst="rect">
            <a:avLst/>
          </a:prstGeom>
          <a:noFill/>
        </p:spPr>
        <p:txBody>
          <a:bodyPr wrap="square">
            <a:spAutoFit/>
          </a:bodyPr>
          <a:lstStyle/>
          <a:p>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=0.15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=0.859 </a:t>
            </a:r>
            <a:endParaRPr lang="zh-CN" altLang="en-US" dirty="0"/>
          </a:p>
        </p:txBody>
      </p:sp>
    </p:spTree>
    <p:extLst>
      <p:ext uri="{BB962C8B-B14F-4D97-AF65-F5344CB8AC3E}">
        <p14:creationId xmlns:p14="http://schemas.microsoft.com/office/powerpoint/2010/main" val="1381773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非线性拟合：引例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51</a:t>
            </a:fld>
            <a:endParaRPr lang="zh-CN" altLang="en-US" dirty="0">
              <a:solidFill>
                <a:prstClr val="black">
                  <a:tint val="75000"/>
                </a:prstClr>
              </a:solidFill>
            </a:endParaRPr>
          </a:p>
        </p:txBody>
      </p:sp>
      <p:graphicFrame>
        <p:nvGraphicFramePr>
          <p:cNvPr id="4" name="Group 3">
            <a:extLst>
              <a:ext uri="{FF2B5EF4-FFF2-40B4-BE49-F238E27FC236}">
                <a16:creationId xmlns:a16="http://schemas.microsoft.com/office/drawing/2014/main" id="{03ACCB2A-345A-3002-7BDA-17F155046A80}"/>
              </a:ext>
            </a:extLst>
          </p:cNvPr>
          <p:cNvGraphicFramePr>
            <a:graphicFrameLocks noGrp="1"/>
          </p:cNvGraphicFramePr>
          <p:nvPr>
            <p:extLst>
              <p:ext uri="{D42A27DB-BD31-4B8C-83A1-F6EECF244321}">
                <p14:modId xmlns:p14="http://schemas.microsoft.com/office/powerpoint/2010/main" val="3765837076"/>
              </p:ext>
            </p:extLst>
          </p:nvPr>
        </p:nvGraphicFramePr>
        <p:xfrm>
          <a:off x="1043608" y="1629121"/>
          <a:ext cx="7470924" cy="807666"/>
        </p:xfrm>
        <a:graphic>
          <a:graphicData uri="http://schemas.openxmlformats.org/drawingml/2006/table">
            <a:tbl>
              <a:tblPr/>
              <a:tblGrid>
                <a:gridCol w="830844">
                  <a:extLst>
                    <a:ext uri="{9D8B030D-6E8A-4147-A177-3AD203B41FA5}">
                      <a16:colId xmlns:a16="http://schemas.microsoft.com/office/drawing/2014/main" val="1836273116"/>
                    </a:ext>
                  </a:extLst>
                </a:gridCol>
                <a:gridCol w="828176">
                  <a:extLst>
                    <a:ext uri="{9D8B030D-6E8A-4147-A177-3AD203B41FA5}">
                      <a16:colId xmlns:a16="http://schemas.microsoft.com/office/drawing/2014/main" val="3547282684"/>
                    </a:ext>
                  </a:extLst>
                </a:gridCol>
                <a:gridCol w="830844">
                  <a:extLst>
                    <a:ext uri="{9D8B030D-6E8A-4147-A177-3AD203B41FA5}">
                      <a16:colId xmlns:a16="http://schemas.microsoft.com/office/drawing/2014/main" val="894202719"/>
                    </a:ext>
                  </a:extLst>
                </a:gridCol>
                <a:gridCol w="830843">
                  <a:extLst>
                    <a:ext uri="{9D8B030D-6E8A-4147-A177-3AD203B41FA5}">
                      <a16:colId xmlns:a16="http://schemas.microsoft.com/office/drawing/2014/main" val="2825721146"/>
                    </a:ext>
                  </a:extLst>
                </a:gridCol>
                <a:gridCol w="829510">
                  <a:extLst>
                    <a:ext uri="{9D8B030D-6E8A-4147-A177-3AD203B41FA5}">
                      <a16:colId xmlns:a16="http://schemas.microsoft.com/office/drawing/2014/main" val="2638799126"/>
                    </a:ext>
                  </a:extLst>
                </a:gridCol>
                <a:gridCol w="830844">
                  <a:extLst>
                    <a:ext uri="{9D8B030D-6E8A-4147-A177-3AD203B41FA5}">
                      <a16:colId xmlns:a16="http://schemas.microsoft.com/office/drawing/2014/main" val="1745449151"/>
                    </a:ext>
                  </a:extLst>
                </a:gridCol>
                <a:gridCol w="830843">
                  <a:extLst>
                    <a:ext uri="{9D8B030D-6E8A-4147-A177-3AD203B41FA5}">
                      <a16:colId xmlns:a16="http://schemas.microsoft.com/office/drawing/2014/main" val="1804165231"/>
                    </a:ext>
                  </a:extLst>
                </a:gridCol>
                <a:gridCol w="828177">
                  <a:extLst>
                    <a:ext uri="{9D8B030D-6E8A-4147-A177-3AD203B41FA5}">
                      <a16:colId xmlns:a16="http://schemas.microsoft.com/office/drawing/2014/main" val="3358500724"/>
                    </a:ext>
                  </a:extLst>
                </a:gridCol>
                <a:gridCol w="830843">
                  <a:extLst>
                    <a:ext uri="{9D8B030D-6E8A-4147-A177-3AD203B41FA5}">
                      <a16:colId xmlns:a16="http://schemas.microsoft.com/office/drawing/2014/main" val="2272065591"/>
                    </a:ext>
                  </a:extLst>
                </a:gridCol>
              </a:tblGrid>
              <a:tr h="404274">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5868255"/>
                  </a:ext>
                </a:extLst>
              </a:tr>
              <a:tr h="403392">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3333009"/>
                  </a:ext>
                </a:extLst>
              </a:tr>
            </a:tbl>
          </a:graphicData>
        </a:graphic>
      </p:graphicFrame>
      <p:graphicFrame>
        <p:nvGraphicFramePr>
          <p:cNvPr id="6" name="Group 35">
            <a:extLst>
              <a:ext uri="{FF2B5EF4-FFF2-40B4-BE49-F238E27FC236}">
                <a16:creationId xmlns:a16="http://schemas.microsoft.com/office/drawing/2014/main" id="{E1EC80BF-A231-5EC8-F60B-826442F52952}"/>
              </a:ext>
            </a:extLst>
          </p:cNvPr>
          <p:cNvGraphicFramePr>
            <a:graphicFrameLocks noGrp="1"/>
          </p:cNvGraphicFramePr>
          <p:nvPr>
            <p:extLst>
              <p:ext uri="{D42A27DB-BD31-4B8C-83A1-F6EECF244321}">
                <p14:modId xmlns:p14="http://schemas.microsoft.com/office/powerpoint/2010/main" val="2921364946"/>
              </p:ext>
            </p:extLst>
          </p:nvPr>
        </p:nvGraphicFramePr>
        <p:xfrm>
          <a:off x="1043607" y="2718878"/>
          <a:ext cx="7470925" cy="858769"/>
        </p:xfrm>
        <a:graphic>
          <a:graphicData uri="http://schemas.openxmlformats.org/drawingml/2006/table">
            <a:tbl>
              <a:tblPr/>
              <a:tblGrid>
                <a:gridCol w="830844">
                  <a:extLst>
                    <a:ext uri="{9D8B030D-6E8A-4147-A177-3AD203B41FA5}">
                      <a16:colId xmlns:a16="http://schemas.microsoft.com/office/drawing/2014/main" val="60523905"/>
                    </a:ext>
                  </a:extLst>
                </a:gridCol>
                <a:gridCol w="828176">
                  <a:extLst>
                    <a:ext uri="{9D8B030D-6E8A-4147-A177-3AD203B41FA5}">
                      <a16:colId xmlns:a16="http://schemas.microsoft.com/office/drawing/2014/main" val="3564195542"/>
                    </a:ext>
                  </a:extLst>
                </a:gridCol>
                <a:gridCol w="830844">
                  <a:extLst>
                    <a:ext uri="{9D8B030D-6E8A-4147-A177-3AD203B41FA5}">
                      <a16:colId xmlns:a16="http://schemas.microsoft.com/office/drawing/2014/main" val="3408526479"/>
                    </a:ext>
                  </a:extLst>
                </a:gridCol>
                <a:gridCol w="830843">
                  <a:extLst>
                    <a:ext uri="{9D8B030D-6E8A-4147-A177-3AD203B41FA5}">
                      <a16:colId xmlns:a16="http://schemas.microsoft.com/office/drawing/2014/main" val="2627457367"/>
                    </a:ext>
                  </a:extLst>
                </a:gridCol>
                <a:gridCol w="829510">
                  <a:extLst>
                    <a:ext uri="{9D8B030D-6E8A-4147-A177-3AD203B41FA5}">
                      <a16:colId xmlns:a16="http://schemas.microsoft.com/office/drawing/2014/main" val="1791408800"/>
                    </a:ext>
                  </a:extLst>
                </a:gridCol>
                <a:gridCol w="830844">
                  <a:extLst>
                    <a:ext uri="{9D8B030D-6E8A-4147-A177-3AD203B41FA5}">
                      <a16:colId xmlns:a16="http://schemas.microsoft.com/office/drawing/2014/main" val="176722965"/>
                    </a:ext>
                  </a:extLst>
                </a:gridCol>
                <a:gridCol w="830843">
                  <a:extLst>
                    <a:ext uri="{9D8B030D-6E8A-4147-A177-3AD203B41FA5}">
                      <a16:colId xmlns:a16="http://schemas.microsoft.com/office/drawing/2014/main" val="1695082439"/>
                    </a:ext>
                  </a:extLst>
                </a:gridCol>
                <a:gridCol w="828178">
                  <a:extLst>
                    <a:ext uri="{9D8B030D-6E8A-4147-A177-3AD203B41FA5}">
                      <a16:colId xmlns:a16="http://schemas.microsoft.com/office/drawing/2014/main" val="1878743648"/>
                    </a:ext>
                  </a:extLst>
                </a:gridCol>
                <a:gridCol w="830843">
                  <a:extLst>
                    <a:ext uri="{9D8B030D-6E8A-4147-A177-3AD203B41FA5}">
                      <a16:colId xmlns:a16="http://schemas.microsoft.com/office/drawing/2014/main" val="2531094214"/>
                    </a:ext>
                  </a:extLst>
                </a:gridCol>
              </a:tblGrid>
              <a:tr h="356359">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1224004"/>
                  </a:ext>
                </a:extLst>
              </a:tr>
              <a:tr h="462529">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Impact" panose="020B0806030902050204" pitchFamily="34" charset="0"/>
                          <a:ea typeface="宋体" panose="02010600030101010101" pitchFamily="2" charset="-122"/>
                        </a:defRPr>
                      </a:lvl1pPr>
                      <a:lvl2pPr>
                        <a:spcBef>
                          <a:spcPct val="20000"/>
                        </a:spcBef>
                        <a:defRPr sz="2400">
                          <a:solidFill>
                            <a:schemeClr val="tx1"/>
                          </a:solidFill>
                          <a:latin typeface="Impact" panose="020B0806030902050204" pitchFamily="34" charset="0"/>
                          <a:ea typeface="宋体" panose="02010600030101010101" pitchFamily="2" charset="-122"/>
                        </a:defRPr>
                      </a:lvl2pPr>
                      <a:lvl3pPr>
                        <a:spcBef>
                          <a:spcPct val="20000"/>
                        </a:spcBef>
                        <a:defRPr sz="2000">
                          <a:solidFill>
                            <a:schemeClr val="tx1"/>
                          </a:solidFill>
                          <a:latin typeface="Impact" panose="020B0806030902050204" pitchFamily="34" charset="0"/>
                          <a:ea typeface="宋体" panose="02010600030101010101" pitchFamily="2" charset="-122"/>
                        </a:defRPr>
                      </a:lvl3pPr>
                      <a:lvl4pPr>
                        <a:spcBef>
                          <a:spcPct val="20000"/>
                        </a:spcBef>
                        <a:defRPr>
                          <a:solidFill>
                            <a:schemeClr val="tx1"/>
                          </a:solidFill>
                          <a:latin typeface="Impact" panose="020B0806030902050204" pitchFamily="34" charset="0"/>
                          <a:ea typeface="宋体" panose="02010600030101010101" pitchFamily="2" charset="-122"/>
                        </a:defRPr>
                      </a:lvl4pPr>
                      <a:lvl5pPr>
                        <a:spcBef>
                          <a:spcPct val="20000"/>
                        </a:spcBef>
                        <a:defRPr>
                          <a:solidFill>
                            <a:schemeClr val="tx1"/>
                          </a:solidFill>
                          <a:latin typeface="Impact" panose="020B0806030902050204" pitchFamily="34" charset="0"/>
                          <a:ea typeface="宋体" panose="02010600030101010101" pitchFamily="2" charset="-122"/>
                        </a:defRPr>
                      </a:lvl5pPr>
                      <a:lvl6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6pPr>
                      <a:lvl7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7pPr>
                      <a:lvl8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8pPr>
                      <a:lvl9pPr fontAlgn="base">
                        <a:spcBef>
                          <a:spcPct val="20000"/>
                        </a:spcBef>
                        <a:spcAft>
                          <a:spcPct val="0"/>
                        </a:spcAft>
                        <a:defRPr>
                          <a:solidFill>
                            <a:schemeClr val="tx1"/>
                          </a:solidFill>
                          <a:latin typeface="Impact" panose="020B080603090205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6985027"/>
                  </a:ext>
                </a:extLst>
              </a:tr>
            </a:tbl>
          </a:graphicData>
        </a:graphic>
      </p:graphicFrame>
      <p:sp>
        <p:nvSpPr>
          <p:cNvPr id="9" name="文本框 8">
            <a:extLst>
              <a:ext uri="{FF2B5EF4-FFF2-40B4-BE49-F238E27FC236}">
                <a16:creationId xmlns:a16="http://schemas.microsoft.com/office/drawing/2014/main" id="{12028EEC-1E3B-DB55-5FEB-0A36206D80FA}"/>
              </a:ext>
            </a:extLst>
          </p:cNvPr>
          <p:cNvSpPr txBox="1"/>
          <p:nvPr/>
        </p:nvSpPr>
        <p:spPr>
          <a:xfrm>
            <a:off x="899592" y="977699"/>
            <a:ext cx="7128792" cy="369332"/>
          </a:xfrm>
          <a:prstGeom prst="rect">
            <a:avLst/>
          </a:prstGeom>
          <a:noFill/>
        </p:spPr>
        <p:txBody>
          <a:bodyPr wrap="square">
            <a:spAutoFit/>
          </a:bodyPr>
          <a:lstStyle/>
          <a:p>
            <a:pPr>
              <a:spcBef>
                <a:spcPct val="50000"/>
              </a:spcBef>
            </a:pPr>
            <a:r>
              <a:rPr lang="zh-CN" altLang="en-US" sz="1800" dirty="0">
                <a:latin typeface="Times New Roman" panose="02020603050405020304" pitchFamily="18" charset="0"/>
                <a:cs typeface="Times New Roman" panose="02020603050405020304" pitchFamily="18" charset="0"/>
              </a:rPr>
              <a:t>某化学反应中，测得生物浓度</a:t>
            </a:r>
            <a:r>
              <a:rPr lang="en-US" altLang="zh-CN" sz="1800" dirty="0">
                <a:latin typeface="Times New Roman" panose="02020603050405020304" pitchFamily="18" charset="0"/>
                <a:cs typeface="Times New Roman" panose="02020603050405020304" pitchFamily="18" charset="0"/>
              </a:rPr>
              <a:t>y(%)</a:t>
            </a:r>
            <a:r>
              <a:rPr lang="zh-CN" altLang="en-US" sz="1800" dirty="0">
                <a:latin typeface="Times New Roman" panose="02020603050405020304" pitchFamily="18" charset="0"/>
                <a:cs typeface="Times New Roman" panose="02020603050405020304" pitchFamily="18" charset="0"/>
              </a:rPr>
              <a:t>与时间</a:t>
            </a:r>
            <a:r>
              <a:rPr lang="en-US" altLang="zh-CN" sz="1800" dirty="0">
                <a:latin typeface="Times New Roman" panose="02020603050405020304" pitchFamily="18" charset="0"/>
                <a:cs typeface="Times New Roman" panose="02020603050405020304" pitchFamily="18" charset="0"/>
              </a:rPr>
              <a:t>t(min)</a:t>
            </a:r>
            <a:r>
              <a:rPr lang="zh-CN" altLang="en-US" sz="1800" dirty="0">
                <a:latin typeface="Times New Roman" panose="02020603050405020304" pitchFamily="18" charset="0"/>
                <a:cs typeface="Times New Roman" panose="02020603050405020304" pitchFamily="18" charset="0"/>
              </a:rPr>
              <a:t>的数据如下：</a:t>
            </a:r>
            <a:endParaRPr lang="en-US" altLang="zh-CN" sz="18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6ACE000-D393-3A75-6129-79570EB57431}"/>
              </a:ext>
            </a:extLst>
          </p:cNvPr>
          <p:cNvSpPr txBox="1"/>
          <p:nvPr/>
        </p:nvSpPr>
        <p:spPr>
          <a:xfrm>
            <a:off x="1040377" y="3808634"/>
            <a:ext cx="4572000" cy="369332"/>
          </a:xfrm>
          <a:prstGeom prst="rect">
            <a:avLst/>
          </a:prstGeom>
          <a:noFill/>
        </p:spPr>
        <p:txBody>
          <a:bodyPr wrap="square">
            <a:spAutoFit/>
          </a:bodyPr>
          <a:lstStyle/>
          <a:p>
            <a:pPr>
              <a:spcBef>
                <a:spcPct val="50000"/>
              </a:spcBef>
            </a:pPr>
            <a:r>
              <a:rPr lang="zh-CN" altLang="en-US" sz="1800" dirty="0">
                <a:latin typeface="Times New Roman" panose="02020603050405020304" pitchFamily="18" charset="0"/>
                <a:cs typeface="Times New Roman" panose="02020603050405020304" pitchFamily="18" charset="0"/>
              </a:rPr>
              <a:t>求</a:t>
            </a:r>
            <a:r>
              <a:rPr lang="en-US" altLang="zh-CN" sz="1800" dirty="0">
                <a:latin typeface="Times New Roman" panose="02020603050405020304" pitchFamily="18" charset="0"/>
                <a:cs typeface="Times New Roman" panose="02020603050405020304" pitchFamily="18" charset="0"/>
              </a:rPr>
              <a:t>y</a:t>
            </a:r>
            <a:r>
              <a:rPr lang="zh-CN" altLang="en-US" sz="1800" dirty="0">
                <a:latin typeface="Times New Roman" panose="02020603050405020304" pitchFamily="18" charset="0"/>
                <a:cs typeface="Times New Roman" panose="02020603050405020304" pitchFamily="18" charset="0"/>
              </a:rPr>
              <a:t>与</a:t>
            </a:r>
            <a:r>
              <a:rPr lang="en-US" altLang="zh-CN" sz="1800" dirty="0">
                <a:latin typeface="Times New Roman" panose="02020603050405020304" pitchFamily="18" charset="0"/>
                <a:cs typeface="Times New Roman" panose="02020603050405020304" pitchFamily="18" charset="0"/>
              </a:rPr>
              <a:t>t</a:t>
            </a:r>
            <a:r>
              <a:rPr lang="zh-CN" altLang="en-US" sz="1800" dirty="0">
                <a:latin typeface="Times New Roman" panose="02020603050405020304" pitchFamily="18" charset="0"/>
                <a:cs typeface="Times New Roman" panose="02020603050405020304" pitchFamily="18" charset="0"/>
              </a:rPr>
              <a:t>的近似函数关系。</a:t>
            </a:r>
          </a:p>
        </p:txBody>
      </p:sp>
    </p:spTree>
    <p:extLst>
      <p:ext uri="{BB962C8B-B14F-4D97-AF65-F5344CB8AC3E}">
        <p14:creationId xmlns:p14="http://schemas.microsoft.com/office/powerpoint/2010/main" val="1646306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非线性拟合：引例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52</a:t>
            </a:fld>
            <a:endParaRPr lang="zh-CN" altLang="en-US" dirty="0">
              <a:solidFill>
                <a:prstClr val="black">
                  <a:tint val="75000"/>
                </a:prstClr>
              </a:solidFill>
            </a:endParaRPr>
          </a:p>
        </p:txBody>
      </p:sp>
      <p:pic>
        <p:nvPicPr>
          <p:cNvPr id="7" name="图片 6">
            <a:extLst>
              <a:ext uri="{FF2B5EF4-FFF2-40B4-BE49-F238E27FC236}">
                <a16:creationId xmlns:a16="http://schemas.microsoft.com/office/drawing/2014/main" id="{58D4493F-629A-BA47-87B1-3D30FC980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75606"/>
            <a:ext cx="3833789" cy="3073434"/>
          </a:xfrm>
          <a:prstGeom prst="rect">
            <a:avLst/>
          </a:prstGeom>
        </p:spPr>
      </p:pic>
      <p:pic>
        <p:nvPicPr>
          <p:cNvPr id="10" name="图片 9">
            <a:extLst>
              <a:ext uri="{FF2B5EF4-FFF2-40B4-BE49-F238E27FC236}">
                <a16:creationId xmlns:a16="http://schemas.microsoft.com/office/drawing/2014/main" id="{260690FD-319C-14F8-76E7-A5CC9D8C9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371" y="1275606"/>
            <a:ext cx="3903425" cy="3073434"/>
          </a:xfrm>
          <a:prstGeom prst="rect">
            <a:avLst/>
          </a:prstGeom>
        </p:spPr>
      </p:pic>
      <p:pic>
        <p:nvPicPr>
          <p:cNvPr id="13" name="图片 12">
            <a:extLst>
              <a:ext uri="{FF2B5EF4-FFF2-40B4-BE49-F238E27FC236}">
                <a16:creationId xmlns:a16="http://schemas.microsoft.com/office/drawing/2014/main" id="{2A901A9B-861F-A94A-4263-1BE4155EE0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188" y="1275606"/>
            <a:ext cx="3833789" cy="3089919"/>
          </a:xfrm>
          <a:prstGeom prst="rect">
            <a:avLst/>
          </a:prstGeom>
        </p:spPr>
      </p:pic>
      <p:pic>
        <p:nvPicPr>
          <p:cNvPr id="15" name="图片 14">
            <a:extLst>
              <a:ext uri="{FF2B5EF4-FFF2-40B4-BE49-F238E27FC236}">
                <a16:creationId xmlns:a16="http://schemas.microsoft.com/office/drawing/2014/main" id="{394AC52B-9480-9ECF-B418-F245E7F96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5188" y="1273852"/>
            <a:ext cx="3833789" cy="3075188"/>
          </a:xfrm>
          <a:prstGeom prst="rect">
            <a:avLst/>
          </a:prstGeom>
        </p:spPr>
      </p:pic>
    </p:spTree>
    <p:extLst>
      <p:ext uri="{BB962C8B-B14F-4D97-AF65-F5344CB8AC3E}">
        <p14:creationId xmlns:p14="http://schemas.microsoft.com/office/powerpoint/2010/main" val="10635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非线性拟合：引例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53</a:t>
            </a:fld>
            <a:endParaRPr lang="zh-CN" altLang="en-US" dirty="0">
              <a:solidFill>
                <a:prstClr val="black">
                  <a:tint val="75000"/>
                </a:prstClr>
              </a:solidFill>
            </a:endParaRPr>
          </a:p>
        </p:txBody>
      </p:sp>
      <p:graphicFrame>
        <p:nvGraphicFramePr>
          <p:cNvPr id="4" name="Object 3">
            <a:extLst>
              <a:ext uri="{FF2B5EF4-FFF2-40B4-BE49-F238E27FC236}">
                <a16:creationId xmlns:a16="http://schemas.microsoft.com/office/drawing/2014/main" id="{B201E55B-E4B0-F596-57CE-799ED1C29B72}"/>
              </a:ext>
            </a:extLst>
          </p:cNvPr>
          <p:cNvGraphicFramePr>
            <a:graphicFrameLocks noChangeAspect="1"/>
          </p:cNvGraphicFramePr>
          <p:nvPr>
            <p:extLst>
              <p:ext uri="{D42A27DB-BD31-4B8C-83A1-F6EECF244321}">
                <p14:modId xmlns:p14="http://schemas.microsoft.com/office/powerpoint/2010/main" val="3372852828"/>
              </p:ext>
            </p:extLst>
          </p:nvPr>
        </p:nvGraphicFramePr>
        <p:xfrm>
          <a:off x="1379227" y="1009849"/>
          <a:ext cx="864372" cy="576248"/>
        </p:xfrm>
        <a:graphic>
          <a:graphicData uri="http://schemas.openxmlformats.org/presentationml/2006/ole">
            <mc:AlternateContent xmlns:mc="http://schemas.openxmlformats.org/markup-compatibility/2006">
              <mc:Choice xmlns:v="urn:schemas-microsoft-com:vml" Requires="v">
                <p:oleObj spid="_x0000_s9253" name="公式" r:id="rId4" imgW="11404600" imgH="7607300" progId="Equation.3">
                  <p:embed/>
                </p:oleObj>
              </mc:Choice>
              <mc:Fallback>
                <p:oleObj name="公式" r:id="rId4" imgW="11404600" imgH="7607300" progId="Equation.3">
                  <p:embed/>
                  <p:pic>
                    <p:nvPicPr>
                      <p:cNvPr id="134147" name="Object 3">
                        <a:extLst>
                          <a:ext uri="{FF2B5EF4-FFF2-40B4-BE49-F238E27FC236}">
                            <a16:creationId xmlns:a16="http://schemas.microsoft.com/office/drawing/2014/main" id="{EE1E0B26-E3E5-2629-3980-D52C08A76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227" y="1009849"/>
                        <a:ext cx="864372" cy="576248"/>
                      </a:xfrm>
                      <a:prstGeom prst="rect">
                        <a:avLst/>
                      </a:prstGeom>
                      <a:noFill/>
                      <a:ln>
                        <a:noFill/>
                      </a:ln>
                      <a:effectLst/>
                    </p:spPr>
                  </p:pic>
                </p:oleObj>
              </mc:Fallback>
            </mc:AlternateContent>
          </a:graphicData>
        </a:graphic>
      </p:graphicFrame>
      <p:sp>
        <p:nvSpPr>
          <p:cNvPr id="6" name="文本框 5">
            <a:extLst>
              <a:ext uri="{FF2B5EF4-FFF2-40B4-BE49-F238E27FC236}">
                <a16:creationId xmlns:a16="http://schemas.microsoft.com/office/drawing/2014/main" id="{7A3591BB-FFA1-87E0-45A9-349EDD55AF39}"/>
              </a:ext>
            </a:extLst>
          </p:cNvPr>
          <p:cNvSpPr txBox="1"/>
          <p:nvPr/>
        </p:nvSpPr>
        <p:spPr>
          <a:xfrm>
            <a:off x="395536" y="1793762"/>
            <a:ext cx="7471744" cy="369332"/>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或者</a:t>
            </a:r>
            <a:r>
              <a:rPr lang="en-US" altLang="zh-CN" dirty="0">
                <a:latin typeface="Times New Roman" panose="02020603050405020304" pitchFamily="18" charset="0"/>
                <a:ea typeface="SimSun" panose="02010600030101010101" pitchFamily="2" charset="-122"/>
                <a:cs typeface="Times New Roman" panose="02020603050405020304" pitchFamily="18" charset="0"/>
              </a:rPr>
              <a:t>z=</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lny</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ln</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dirty="0">
                <a:latin typeface="Times New Roman" panose="02020603050405020304" pitchFamily="18" charset="0"/>
                <a:ea typeface="SimSun" panose="02010600030101010101" pitchFamily="2" charset="-122"/>
                <a:cs typeface="Times New Roman" panose="02020603050405020304" pitchFamily="18" charset="0"/>
              </a:rPr>
              <a:t>+bt</a:t>
            </a:r>
            <a:r>
              <a:rPr lang="en-US" altLang="zh-CN" baseline="300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，即</a:t>
            </a:r>
            <a:r>
              <a:rPr lang="en-US" altLang="zh-CN" dirty="0">
                <a:latin typeface="Times New Roman" panose="02020603050405020304" pitchFamily="18" charset="0"/>
                <a:ea typeface="SimSun" panose="02010600030101010101" pitchFamily="2" charset="-122"/>
                <a:cs typeface="Times New Roman" panose="02020603050405020304" pitchFamily="18" charset="0"/>
              </a:rPr>
              <a:t>z =c</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baseline="30000"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，其中</a:t>
            </a:r>
            <a:r>
              <a:rPr lang="en-US" altLang="zh-CN"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ln</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a</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=b</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8B3E91AA-F275-7BEE-0BFF-4124677670EC}"/>
              </a:ext>
            </a:extLst>
          </p:cNvPr>
          <p:cNvGraphicFramePr>
            <a:graphicFrameLocks noChangeAspect="1"/>
          </p:cNvGraphicFramePr>
          <p:nvPr>
            <p:extLst>
              <p:ext uri="{D42A27DB-BD31-4B8C-83A1-F6EECF244321}">
                <p14:modId xmlns:p14="http://schemas.microsoft.com/office/powerpoint/2010/main" val="1865976584"/>
              </p:ext>
            </p:extLst>
          </p:nvPr>
        </p:nvGraphicFramePr>
        <p:xfrm>
          <a:off x="2193149" y="2383341"/>
          <a:ext cx="4757700" cy="843993"/>
        </p:xfrm>
        <a:graphic>
          <a:graphicData uri="http://schemas.openxmlformats.org/presentationml/2006/ole">
            <mc:AlternateContent xmlns:mc="http://schemas.openxmlformats.org/markup-compatibility/2006">
              <mc:Choice xmlns:v="urn:schemas-microsoft-com:vml" Requires="v">
                <p:oleObj spid="_x0000_s9254" name="公式" r:id="rId6" imgW="69342000" imgH="12293600" progId="Equation.3">
                  <p:embed/>
                </p:oleObj>
              </mc:Choice>
              <mc:Fallback>
                <p:oleObj name="公式" r:id="rId6" imgW="69342000" imgH="12293600" progId="Equation.3">
                  <p:embed/>
                  <p:pic>
                    <p:nvPicPr>
                      <p:cNvPr id="134154" name="Object 10">
                        <a:extLst>
                          <a:ext uri="{FF2B5EF4-FFF2-40B4-BE49-F238E27FC236}">
                            <a16:creationId xmlns:a16="http://schemas.microsoft.com/office/drawing/2014/main" id="{7C1137C1-1B9F-90CC-873F-492491CFCE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149" y="2383341"/>
                        <a:ext cx="4757700" cy="843993"/>
                      </a:xfrm>
                      <a:prstGeom prst="rect">
                        <a:avLst/>
                      </a:prstGeom>
                      <a:noFill/>
                      <a:ln>
                        <a:noFill/>
                      </a:ln>
                      <a:effectLst/>
                    </p:spPr>
                  </p:pic>
                </p:oleObj>
              </mc:Fallback>
            </mc:AlternateContent>
          </a:graphicData>
        </a:graphic>
      </p:graphicFrame>
      <p:sp>
        <p:nvSpPr>
          <p:cNvPr id="14" name="文本框 13">
            <a:extLst>
              <a:ext uri="{FF2B5EF4-FFF2-40B4-BE49-F238E27FC236}">
                <a16:creationId xmlns:a16="http://schemas.microsoft.com/office/drawing/2014/main" id="{44F5FDE1-F5A6-7848-1202-1E4411E9C5E5}"/>
              </a:ext>
            </a:extLst>
          </p:cNvPr>
          <p:cNvSpPr txBox="1"/>
          <p:nvPr/>
        </p:nvSpPr>
        <p:spPr>
          <a:xfrm>
            <a:off x="484632" y="3460141"/>
            <a:ext cx="8202168" cy="369332"/>
          </a:xfrm>
          <a:prstGeom prst="rect">
            <a:avLst/>
          </a:prstGeom>
          <a:noFill/>
        </p:spPr>
        <p:txBody>
          <a:bodyPr wrap="square">
            <a:spAutoFit/>
          </a:bodyPr>
          <a:lstStyle/>
          <a:p>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求得</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sz="1800" baseline="-25000" dirty="0">
                <a:latin typeface="Times New Roman" panose="02020603050405020304" pitchFamily="18" charset="0"/>
                <a:ea typeface="SimSun" panose="02010600030101010101" pitchFamily="2" charset="-122"/>
                <a:cs typeface="Times New Roman" panose="02020603050405020304" pitchFamily="18" charset="0"/>
              </a:rPr>
              <a:t>0</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=2.427033135</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c</a:t>
            </a:r>
            <a:r>
              <a:rPr lang="en-US" altLang="zh-CN" sz="1800"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 -1.056683779</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5" name="Object 6">
            <a:extLst>
              <a:ext uri="{FF2B5EF4-FFF2-40B4-BE49-F238E27FC236}">
                <a16:creationId xmlns:a16="http://schemas.microsoft.com/office/drawing/2014/main" id="{01601474-12AD-86AF-9FF9-07759A3B86C9}"/>
              </a:ext>
            </a:extLst>
          </p:cNvPr>
          <p:cNvGraphicFramePr>
            <a:graphicFrameLocks noChangeAspect="1"/>
          </p:cNvGraphicFramePr>
          <p:nvPr>
            <p:extLst>
              <p:ext uri="{D42A27DB-BD31-4B8C-83A1-F6EECF244321}">
                <p14:modId xmlns:p14="http://schemas.microsoft.com/office/powerpoint/2010/main" val="3072936162"/>
              </p:ext>
            </p:extLst>
          </p:nvPr>
        </p:nvGraphicFramePr>
        <p:xfrm>
          <a:off x="2770804" y="4083573"/>
          <a:ext cx="3602391" cy="536091"/>
        </p:xfrm>
        <a:graphic>
          <a:graphicData uri="http://schemas.openxmlformats.org/presentationml/2006/ole">
            <mc:AlternateContent xmlns:mc="http://schemas.openxmlformats.org/markup-compatibility/2006">
              <mc:Choice xmlns:v="urn:schemas-microsoft-com:vml" Requires="v">
                <p:oleObj spid="_x0000_s9255" name="公式" r:id="rId8" imgW="39204900" imgH="5854700" progId="Equation.3">
                  <p:embed/>
                </p:oleObj>
              </mc:Choice>
              <mc:Fallback>
                <p:oleObj name="公式" r:id="rId8" imgW="39204900" imgH="5854700" progId="Equation.3">
                  <p:embed/>
                  <p:pic>
                    <p:nvPicPr>
                      <p:cNvPr id="135174" name="Object 6">
                        <a:extLst>
                          <a:ext uri="{FF2B5EF4-FFF2-40B4-BE49-F238E27FC236}">
                            <a16:creationId xmlns:a16="http://schemas.microsoft.com/office/drawing/2014/main" id="{262DF80A-A600-A4B3-A148-E6D0B941C3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0804" y="4083573"/>
                        <a:ext cx="3602391" cy="536091"/>
                      </a:xfrm>
                      <a:prstGeom prst="rect">
                        <a:avLst/>
                      </a:prstGeom>
                      <a:noFill/>
                      <a:ln>
                        <a:noFill/>
                      </a:ln>
                      <a:effectLst/>
                    </p:spPr>
                  </p:pic>
                </p:oleObj>
              </mc:Fallback>
            </mc:AlternateContent>
          </a:graphicData>
        </a:graphic>
      </p:graphicFrame>
      <p:sp>
        <p:nvSpPr>
          <p:cNvPr id="17" name="文本框 16">
            <a:extLst>
              <a:ext uri="{FF2B5EF4-FFF2-40B4-BE49-F238E27FC236}">
                <a16:creationId xmlns:a16="http://schemas.microsoft.com/office/drawing/2014/main" id="{9C55699F-D1B0-833A-580F-F2271668EDA7}"/>
              </a:ext>
            </a:extLst>
          </p:cNvPr>
          <p:cNvSpPr txBox="1"/>
          <p:nvPr/>
        </p:nvSpPr>
        <p:spPr>
          <a:xfrm>
            <a:off x="352802" y="1204183"/>
            <a:ext cx="7099518" cy="369332"/>
          </a:xfrm>
          <a:prstGeom prst="rect">
            <a:avLst/>
          </a:prstGeom>
          <a:noFill/>
        </p:spPr>
        <p:txBody>
          <a:bodyPr wrap="square">
            <a:spAutoFit/>
          </a:bodyPr>
          <a:lstStyle/>
          <a:p>
            <a:r>
              <a:rPr lang="zh-CN" altLang="en-US" dirty="0"/>
              <a:t>鉴于曲线                   有类似特点，所以可设想：</a:t>
            </a:r>
          </a:p>
        </p:txBody>
      </p:sp>
      <p:graphicFrame>
        <p:nvGraphicFramePr>
          <p:cNvPr id="18" name="Object 4">
            <a:extLst>
              <a:ext uri="{FF2B5EF4-FFF2-40B4-BE49-F238E27FC236}">
                <a16:creationId xmlns:a16="http://schemas.microsoft.com/office/drawing/2014/main" id="{DF6C73E8-BA34-2098-1DE3-AC300C9F46B0}"/>
              </a:ext>
            </a:extLst>
          </p:cNvPr>
          <p:cNvGraphicFramePr>
            <a:graphicFrameLocks noChangeAspect="1"/>
          </p:cNvGraphicFramePr>
          <p:nvPr>
            <p:extLst>
              <p:ext uri="{D42A27DB-BD31-4B8C-83A1-F6EECF244321}">
                <p14:modId xmlns:p14="http://schemas.microsoft.com/office/powerpoint/2010/main" val="2071439015"/>
              </p:ext>
            </p:extLst>
          </p:nvPr>
        </p:nvGraphicFramePr>
        <p:xfrm>
          <a:off x="5076056" y="963942"/>
          <a:ext cx="914360" cy="609573"/>
        </p:xfrm>
        <a:graphic>
          <a:graphicData uri="http://schemas.openxmlformats.org/presentationml/2006/ole">
            <mc:AlternateContent xmlns:mc="http://schemas.openxmlformats.org/markup-compatibility/2006">
              <mc:Choice xmlns:v="urn:schemas-microsoft-com:vml" Requires="v">
                <p:oleObj spid="_x0000_s9256" name="公式" r:id="rId10" imgW="11404600" imgH="7607300" progId="Equation.3">
                  <p:embed/>
                </p:oleObj>
              </mc:Choice>
              <mc:Fallback>
                <p:oleObj name="公式" r:id="rId10" imgW="11404600" imgH="7607300" progId="Equation.3">
                  <p:embed/>
                  <p:pic>
                    <p:nvPicPr>
                      <p:cNvPr id="134148" name="Object 4">
                        <a:extLst>
                          <a:ext uri="{FF2B5EF4-FFF2-40B4-BE49-F238E27FC236}">
                            <a16:creationId xmlns:a16="http://schemas.microsoft.com/office/drawing/2014/main" id="{50442610-6C71-2CBE-36FB-DA998D6EB8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6056" y="963942"/>
                        <a:ext cx="914360" cy="609573"/>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1163900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非线性拟合：引例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54</a:t>
            </a:fld>
            <a:endParaRPr lang="zh-CN" altLang="en-US" dirty="0">
              <a:solidFill>
                <a:prstClr val="black">
                  <a:tint val="75000"/>
                </a:prstClr>
              </a:solidFill>
            </a:endParaRPr>
          </a:p>
        </p:txBody>
      </p:sp>
      <p:graphicFrame>
        <p:nvGraphicFramePr>
          <p:cNvPr id="15" name="Object 6">
            <a:extLst>
              <a:ext uri="{FF2B5EF4-FFF2-40B4-BE49-F238E27FC236}">
                <a16:creationId xmlns:a16="http://schemas.microsoft.com/office/drawing/2014/main" id="{01601474-12AD-86AF-9FF9-07759A3B86C9}"/>
              </a:ext>
            </a:extLst>
          </p:cNvPr>
          <p:cNvGraphicFramePr>
            <a:graphicFrameLocks noChangeAspect="1"/>
          </p:cNvGraphicFramePr>
          <p:nvPr>
            <p:extLst>
              <p:ext uri="{D42A27DB-BD31-4B8C-83A1-F6EECF244321}">
                <p14:modId xmlns:p14="http://schemas.microsoft.com/office/powerpoint/2010/main" val="1091526586"/>
              </p:ext>
            </p:extLst>
          </p:nvPr>
        </p:nvGraphicFramePr>
        <p:xfrm>
          <a:off x="2770804" y="4231173"/>
          <a:ext cx="3602391" cy="536091"/>
        </p:xfrm>
        <a:graphic>
          <a:graphicData uri="http://schemas.openxmlformats.org/presentationml/2006/ole">
            <mc:AlternateContent xmlns:mc="http://schemas.openxmlformats.org/markup-compatibility/2006">
              <mc:Choice xmlns:v="urn:schemas-microsoft-com:vml" Requires="v">
                <p:oleObj spid="_x0000_s10250" name="公式" r:id="rId4" imgW="39204900" imgH="5854700" progId="Equation.3">
                  <p:embed/>
                </p:oleObj>
              </mc:Choice>
              <mc:Fallback>
                <p:oleObj name="公式" r:id="rId4" imgW="39204900" imgH="5854700" progId="Equation.3">
                  <p:embed/>
                  <p:pic>
                    <p:nvPicPr>
                      <p:cNvPr id="15" name="Object 6">
                        <a:extLst>
                          <a:ext uri="{FF2B5EF4-FFF2-40B4-BE49-F238E27FC236}">
                            <a16:creationId xmlns:a16="http://schemas.microsoft.com/office/drawing/2014/main" id="{01601474-12AD-86AF-9FF9-07759A3B8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0804" y="4231173"/>
                        <a:ext cx="3602391" cy="536091"/>
                      </a:xfrm>
                      <a:prstGeom prst="rect">
                        <a:avLst/>
                      </a:prstGeom>
                      <a:noFill/>
                      <a:ln>
                        <a:noFill/>
                      </a:ln>
                      <a:effectLst/>
                    </p:spPr>
                  </p:pic>
                </p:oleObj>
              </mc:Fallback>
            </mc:AlternateContent>
          </a:graphicData>
        </a:graphic>
      </p:graphicFrame>
      <p:pic>
        <p:nvPicPr>
          <p:cNvPr id="7" name="图片 6">
            <a:extLst>
              <a:ext uri="{FF2B5EF4-FFF2-40B4-BE49-F238E27FC236}">
                <a16:creationId xmlns:a16="http://schemas.microsoft.com/office/drawing/2014/main" id="{089B8B2B-ABC8-845D-4133-92DAD4DFDF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1897" y="1057089"/>
            <a:ext cx="3740203" cy="3029322"/>
          </a:xfrm>
          <a:prstGeom prst="rect">
            <a:avLst/>
          </a:prstGeom>
        </p:spPr>
      </p:pic>
    </p:spTree>
    <p:extLst>
      <p:ext uri="{BB962C8B-B14F-4D97-AF65-F5344CB8AC3E}">
        <p14:creationId xmlns:p14="http://schemas.microsoft.com/office/powerpoint/2010/main" val="24437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：双曲线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55</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1491630"/>
            <a:ext cx="3890054" cy="3003798"/>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010" y="2427734"/>
            <a:ext cx="1346200" cy="825500"/>
          </a:xfrm>
          <a:prstGeom prst="rect">
            <a:avLst/>
          </a:prstGeom>
        </p:spPr>
      </p:pic>
      <p:pic>
        <p:nvPicPr>
          <p:cNvPr id="10" name="图片 9">
            <a:extLst>
              <a:ext uri="{FF2B5EF4-FFF2-40B4-BE49-F238E27FC236}">
                <a16:creationId xmlns:a16="http://schemas.microsoft.com/office/drawing/2014/main" id="{0B9C8456-D65F-0D01-4C0E-D379AAFDB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4479581"/>
            <a:ext cx="658177" cy="506290"/>
          </a:xfrm>
          <a:prstGeom prst="rect">
            <a:avLst/>
          </a:prstGeom>
        </p:spPr>
      </p:pic>
    </p:spTree>
    <p:extLst>
      <p:ext uri="{BB962C8B-B14F-4D97-AF65-F5344CB8AC3E}">
        <p14:creationId xmlns:p14="http://schemas.microsoft.com/office/powerpoint/2010/main" val="4166487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：幂函数曲线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56</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5628" y="1491630"/>
            <a:ext cx="3790669" cy="3003798"/>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7584" y="2715766"/>
            <a:ext cx="2442130" cy="424267"/>
          </a:xfrm>
          <a:prstGeom prst="rect">
            <a:avLst/>
          </a:prstGeom>
        </p:spPr>
      </p:pic>
      <p:pic>
        <p:nvPicPr>
          <p:cNvPr id="10" name="图片 9">
            <a:extLst>
              <a:ext uri="{FF2B5EF4-FFF2-40B4-BE49-F238E27FC236}">
                <a16:creationId xmlns:a16="http://schemas.microsoft.com/office/drawing/2014/main" id="{0B9C8456-D65F-0D01-4C0E-D379AAFDBF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24128" y="4503050"/>
            <a:ext cx="658177" cy="459352"/>
          </a:xfrm>
          <a:prstGeom prst="rect">
            <a:avLst/>
          </a:prstGeom>
        </p:spPr>
      </p:pic>
    </p:spTree>
    <p:extLst>
      <p:ext uri="{BB962C8B-B14F-4D97-AF65-F5344CB8AC3E}">
        <p14:creationId xmlns:p14="http://schemas.microsoft.com/office/powerpoint/2010/main" val="3631375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：指数曲线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57</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5628" y="1512273"/>
            <a:ext cx="3790669" cy="2962512"/>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697" y="2715766"/>
            <a:ext cx="2159904" cy="424267"/>
          </a:xfrm>
          <a:prstGeom prst="rect">
            <a:avLst/>
          </a:prstGeom>
        </p:spPr>
      </p:pic>
      <p:pic>
        <p:nvPicPr>
          <p:cNvPr id="10" name="图片 9">
            <a:extLst>
              <a:ext uri="{FF2B5EF4-FFF2-40B4-BE49-F238E27FC236}">
                <a16:creationId xmlns:a16="http://schemas.microsoft.com/office/drawing/2014/main" id="{0B9C8456-D65F-0D01-4C0E-D379AAFDBF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24128" y="4524303"/>
            <a:ext cx="658177" cy="416845"/>
          </a:xfrm>
          <a:prstGeom prst="rect">
            <a:avLst/>
          </a:prstGeom>
        </p:spPr>
      </p:pic>
    </p:spTree>
    <p:extLst>
      <p:ext uri="{BB962C8B-B14F-4D97-AF65-F5344CB8AC3E}">
        <p14:creationId xmlns:p14="http://schemas.microsoft.com/office/powerpoint/2010/main" val="889429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：倒指数曲线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58</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5628" y="1540659"/>
            <a:ext cx="3790669" cy="2905739"/>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7624" y="2074961"/>
            <a:ext cx="2057052" cy="424267"/>
          </a:xfrm>
          <a:prstGeom prst="rect">
            <a:avLst/>
          </a:prstGeom>
        </p:spPr>
      </p:pic>
      <p:sp>
        <p:nvSpPr>
          <p:cNvPr id="4" name="文本框 3">
            <a:extLst>
              <a:ext uri="{FF2B5EF4-FFF2-40B4-BE49-F238E27FC236}">
                <a16:creationId xmlns:a16="http://schemas.microsoft.com/office/drawing/2014/main" id="{FA268A37-6CF3-2376-5A2B-BE58FB4AA735}"/>
              </a:ext>
            </a:extLst>
          </p:cNvPr>
          <p:cNvSpPr txBox="1"/>
          <p:nvPr/>
        </p:nvSpPr>
        <p:spPr>
          <a:xfrm>
            <a:off x="5676879" y="4446398"/>
            <a:ext cx="795411" cy="646331"/>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a=1</a:t>
            </a:r>
          </a:p>
          <a:p>
            <a:r>
              <a:rPr kumimoji="1" lang="en-US" altLang="zh-CN" dirty="0">
                <a:latin typeface="Times New Roman" panose="02020603050405020304" pitchFamily="18" charset="0"/>
                <a:cs typeface="Times New Roman" panose="02020603050405020304" pitchFamily="18" charset="0"/>
              </a:rPr>
              <a:t>b=-0.1</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64A183A-2266-C9DA-ECF5-A582871891B4}"/>
              </a:ext>
            </a:extLst>
          </p:cNvPr>
          <p:cNvSpPr txBox="1"/>
          <p:nvPr/>
        </p:nvSpPr>
        <p:spPr>
          <a:xfrm>
            <a:off x="107504" y="2993528"/>
            <a:ext cx="4572000" cy="955070"/>
          </a:xfrm>
          <a:prstGeom prst="rect">
            <a:avLst/>
          </a:prstGeom>
          <a:noFill/>
        </p:spPr>
        <p:txBody>
          <a:bodyPr wrap="square">
            <a:spAutoFit/>
          </a:bodyPr>
          <a:lstStyle/>
          <a:p>
            <a:pPr eaLnBrk="0" hangingPunct="0">
              <a:lnSpc>
                <a:spcPct val="120000"/>
              </a:lnSpc>
            </a:pPr>
            <a:r>
              <a:rPr kumimoji="1" lang="zh-CN" altLang="en-US" sz="1600" dirty="0"/>
              <a:t>线性化方法</a:t>
            </a:r>
            <a:endParaRPr kumimoji="1" lang="en-US" altLang="zh-CN" sz="1600" dirty="0"/>
          </a:p>
          <a:p>
            <a:pPr marL="285750" indent="-285750" eaLnBrk="0" hangingPunct="0">
              <a:lnSpc>
                <a:spcPct val="120000"/>
              </a:lnSpc>
              <a:buFont typeface="Arial" panose="020B0604020202020204" pitchFamily="34" charset="0"/>
              <a:buChar char="•"/>
            </a:pPr>
            <a:r>
              <a:rPr kumimoji="1" lang="zh-CN" altLang="en-US" sz="1600" dirty="0">
                <a:latin typeface="Times New Roman" panose="02020603050405020304" pitchFamily="18" charset="0"/>
                <a:cs typeface="Times New Roman" panose="02020603050405020304" pitchFamily="18" charset="0"/>
              </a:rPr>
              <a:t>两端取对数得：</a:t>
            </a:r>
            <a:r>
              <a:rPr kumimoji="1" lang="en-US" altLang="zh-CN" sz="1600" dirty="0" err="1">
                <a:latin typeface="Times New Roman" panose="02020603050405020304" pitchFamily="18" charset="0"/>
                <a:cs typeface="Times New Roman" panose="02020603050405020304" pitchFamily="18" charset="0"/>
              </a:rPr>
              <a:t>ln</a:t>
            </a:r>
            <a:r>
              <a:rPr kumimoji="1" lang="en-US" altLang="zh-CN" sz="1600" i="1" dirty="0" err="1">
                <a:latin typeface="Times New Roman" panose="02020603050405020304" pitchFamily="18" charset="0"/>
                <a:cs typeface="Times New Roman" panose="02020603050405020304" pitchFamily="18" charset="0"/>
              </a:rPr>
              <a:t>y</a:t>
            </a:r>
            <a:r>
              <a:rPr kumimoji="1" lang="en-US" altLang="zh-CN" sz="1600" i="1"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 </a:t>
            </a:r>
            <a:r>
              <a:rPr kumimoji="1" lang="en-US" altLang="zh-CN" sz="1600" dirty="0" err="1">
                <a:latin typeface="Times New Roman" panose="02020603050405020304" pitchFamily="18" charset="0"/>
                <a:cs typeface="Times New Roman" panose="02020603050405020304" pitchFamily="18" charset="0"/>
              </a:rPr>
              <a:t>ln</a:t>
            </a:r>
            <a:r>
              <a:rPr kumimoji="1" lang="en-US" altLang="zh-CN" sz="1600" i="1" dirty="0" err="1">
                <a:latin typeface="Times New Roman" panose="02020603050405020304" pitchFamily="18" charset="0"/>
                <a:cs typeface="Times New Roman" panose="02020603050405020304" pitchFamily="18" charset="0"/>
                <a:sym typeface="Symbol" pitchFamily="2" charset="2"/>
              </a:rPr>
              <a:t>a</a:t>
            </a:r>
            <a:r>
              <a:rPr kumimoji="1" lang="en-US" altLang="zh-CN" sz="1600" dirty="0">
                <a:latin typeface="Times New Roman" panose="02020603050405020304" pitchFamily="18" charset="0"/>
                <a:cs typeface="Times New Roman" panose="02020603050405020304" pitchFamily="18" charset="0"/>
                <a:sym typeface="Symbol" pitchFamily="2" charset="2"/>
              </a:rPr>
              <a:t> + </a:t>
            </a:r>
            <a:r>
              <a:rPr kumimoji="1" lang="en-US" altLang="zh-CN" sz="1600" i="1" dirty="0">
                <a:latin typeface="Times New Roman" panose="02020603050405020304" pitchFamily="18" charset="0"/>
                <a:cs typeface="Times New Roman" panose="02020603050405020304" pitchFamily="18" charset="0"/>
                <a:sym typeface="Symbol" pitchFamily="2" charset="2"/>
              </a:rPr>
              <a:t>b / x</a:t>
            </a:r>
          </a:p>
          <a:p>
            <a:pPr marL="285750" indent="-285750" eaLnBrk="0" hangingPunct="0">
              <a:lnSpc>
                <a:spcPct val="120000"/>
              </a:lnSpc>
              <a:buFont typeface="Arial" panose="020B0604020202020204" pitchFamily="34" charset="0"/>
              <a:buChar char="•"/>
            </a:pPr>
            <a:r>
              <a:rPr kumimoji="1" lang="zh-CN" altLang="en-US" sz="1600" dirty="0">
                <a:latin typeface="Times New Roman" panose="02020603050405020304" pitchFamily="18" charset="0"/>
                <a:cs typeface="Times New Roman" panose="02020603050405020304" pitchFamily="18" charset="0"/>
                <a:sym typeface="Symbol" pitchFamily="2" charset="2"/>
              </a:rPr>
              <a:t>令：</a:t>
            </a:r>
            <a:r>
              <a:rPr kumimoji="1" lang="en-US" altLang="zh-CN" sz="1600" i="1" dirty="0">
                <a:latin typeface="Times New Roman" panose="02020603050405020304" pitchFamily="18" charset="0"/>
                <a:cs typeface="Times New Roman" panose="02020603050405020304" pitchFamily="18" charset="0"/>
                <a:sym typeface="Symbol" pitchFamily="2" charset="2"/>
              </a:rPr>
              <a:t>y</a:t>
            </a:r>
            <a:r>
              <a:rPr kumimoji="1" lang="en-US" altLang="zh-CN" sz="1600" i="1" dirty="0">
                <a:latin typeface="Times New Roman" panose="02020603050405020304" pitchFamily="18" charset="0"/>
                <a:ea typeface="楷体_GB2312" pitchFamily="49" charset="-122"/>
                <a:cs typeface="Times New Roman" panose="02020603050405020304" pitchFamily="18" charset="0"/>
                <a:sym typeface="Symbol" pitchFamily="2" charset="2"/>
              </a:rPr>
              <a:t>'</a:t>
            </a:r>
            <a:r>
              <a:rPr kumimoji="1" lang="en-US" altLang="zh-CN" sz="1600" i="1" dirty="0">
                <a:latin typeface="Times New Roman" panose="02020603050405020304" pitchFamily="18" charset="0"/>
                <a:cs typeface="Times New Roman" panose="02020603050405020304" pitchFamily="18" charset="0"/>
                <a:sym typeface="Symbol" pitchFamily="2" charset="2"/>
              </a:rPr>
              <a:t> </a:t>
            </a:r>
            <a:r>
              <a:rPr kumimoji="1" lang="en-US" altLang="zh-CN" sz="1600" dirty="0">
                <a:latin typeface="Times New Roman" panose="02020603050405020304" pitchFamily="18" charset="0"/>
                <a:cs typeface="Times New Roman" panose="02020603050405020304" pitchFamily="18" charset="0"/>
                <a:sym typeface="Symbol" pitchFamily="2" charset="2"/>
              </a:rPr>
              <a:t>= </a:t>
            </a:r>
            <a:r>
              <a:rPr kumimoji="1" lang="en-US" altLang="zh-CN" sz="1600" dirty="0" err="1">
                <a:latin typeface="Times New Roman" panose="02020603050405020304" pitchFamily="18" charset="0"/>
                <a:cs typeface="Times New Roman" panose="02020603050405020304" pitchFamily="18" charset="0"/>
                <a:sym typeface="Symbol" pitchFamily="2" charset="2"/>
              </a:rPr>
              <a:t>ln</a:t>
            </a:r>
            <a:r>
              <a:rPr kumimoji="1" lang="en-US" altLang="zh-CN" sz="1600" i="1" dirty="0" err="1">
                <a:latin typeface="Times New Roman" panose="02020603050405020304" pitchFamily="18" charset="0"/>
                <a:cs typeface="Times New Roman" panose="02020603050405020304" pitchFamily="18" charset="0"/>
                <a:sym typeface="Symbol" pitchFamily="2" charset="2"/>
              </a:rPr>
              <a:t>y</a:t>
            </a:r>
            <a:r>
              <a:rPr kumimoji="1" lang="zh-CN" altLang="en-US" sz="1600" dirty="0">
                <a:latin typeface="Times New Roman" panose="02020603050405020304" pitchFamily="18" charset="0"/>
                <a:cs typeface="Times New Roman" panose="02020603050405020304" pitchFamily="18" charset="0"/>
                <a:sym typeface="Symbol" pitchFamily="2" charset="2"/>
              </a:rPr>
              <a:t>， </a:t>
            </a:r>
            <a:r>
              <a:rPr kumimoji="1" lang="en-US" altLang="zh-CN" sz="1600" i="1" dirty="0">
                <a:latin typeface="Times New Roman" panose="02020603050405020304" pitchFamily="18" charset="0"/>
                <a:cs typeface="Times New Roman" panose="02020603050405020304" pitchFamily="18" charset="0"/>
                <a:sym typeface="Symbol" pitchFamily="2" charset="2"/>
              </a:rPr>
              <a:t>x</a:t>
            </a:r>
            <a:r>
              <a:rPr kumimoji="1" lang="en-US" altLang="zh-CN" sz="1600" i="1" dirty="0">
                <a:latin typeface="Times New Roman" panose="02020603050405020304" pitchFamily="18" charset="0"/>
                <a:ea typeface="楷体_GB2312" pitchFamily="49" charset="-122"/>
                <a:cs typeface="Times New Roman" panose="02020603050405020304" pitchFamily="18" charset="0"/>
                <a:sym typeface="Symbol" pitchFamily="2" charset="2"/>
              </a:rPr>
              <a:t>'</a:t>
            </a:r>
            <a:r>
              <a:rPr kumimoji="1" lang="en-US" altLang="zh-CN" sz="1600" dirty="0">
                <a:latin typeface="Times New Roman" panose="02020603050405020304" pitchFamily="18" charset="0"/>
                <a:ea typeface="楷体_GB2312" pitchFamily="49" charset="-122"/>
                <a:cs typeface="Times New Roman" panose="02020603050405020304" pitchFamily="18" charset="0"/>
                <a:sym typeface="Symbol" pitchFamily="2" charset="2"/>
              </a:rPr>
              <a:t> </a:t>
            </a:r>
            <a:r>
              <a:rPr kumimoji="1" lang="en-US" altLang="zh-CN" sz="1600" dirty="0">
                <a:latin typeface="Times New Roman" panose="02020603050405020304" pitchFamily="18" charset="0"/>
                <a:cs typeface="Times New Roman" panose="02020603050405020304" pitchFamily="18" charset="0"/>
                <a:sym typeface="Symbol" pitchFamily="2" charset="2"/>
              </a:rPr>
              <a:t>= 1/</a:t>
            </a:r>
            <a:r>
              <a:rPr kumimoji="1" lang="en-US" altLang="zh-CN" sz="1600" i="1" dirty="0">
                <a:latin typeface="Times New Roman" panose="02020603050405020304" pitchFamily="18" charset="0"/>
                <a:cs typeface="Times New Roman" panose="02020603050405020304" pitchFamily="18" charset="0"/>
                <a:sym typeface="Symbol" pitchFamily="2" charset="2"/>
              </a:rPr>
              <a:t>x</a:t>
            </a:r>
            <a:r>
              <a:rPr kumimoji="1" lang="zh-CN" altLang="en-US" sz="1600" dirty="0">
                <a:latin typeface="Times New Roman" panose="02020603050405020304" pitchFamily="18" charset="0"/>
                <a:cs typeface="Times New Roman" panose="02020603050405020304" pitchFamily="18" charset="0"/>
                <a:sym typeface="Symbol" pitchFamily="2" charset="2"/>
              </a:rPr>
              <a:t>，则有</a:t>
            </a:r>
            <a:r>
              <a:rPr kumimoji="1" lang="en-US" altLang="zh-CN" sz="1600" i="1" dirty="0">
                <a:latin typeface="Times New Roman" panose="02020603050405020304" pitchFamily="18" charset="0"/>
                <a:cs typeface="Times New Roman" panose="02020603050405020304" pitchFamily="18" charset="0"/>
                <a:sym typeface="Symbol" pitchFamily="2" charset="2"/>
              </a:rPr>
              <a:t>y</a:t>
            </a:r>
            <a:r>
              <a:rPr kumimoji="1" lang="en-US" altLang="zh-CN" sz="1600" i="1" baseline="30000" dirty="0">
                <a:latin typeface="Times New Roman" panose="02020603050405020304" pitchFamily="18" charset="0"/>
                <a:cs typeface="Times New Roman" panose="02020603050405020304" pitchFamily="18" charset="0"/>
                <a:sym typeface="Symbol" pitchFamily="2" charset="2"/>
              </a:rPr>
              <a:t>'</a:t>
            </a:r>
            <a:r>
              <a:rPr kumimoji="1" lang="en-US" altLang="zh-CN" sz="1600" i="1" dirty="0">
                <a:latin typeface="Times New Roman" panose="02020603050405020304" pitchFamily="18" charset="0"/>
                <a:cs typeface="Times New Roman" panose="02020603050405020304" pitchFamily="18" charset="0"/>
                <a:sym typeface="Symbol" pitchFamily="2" charset="2"/>
              </a:rPr>
              <a:t> </a:t>
            </a:r>
            <a:r>
              <a:rPr kumimoji="1" lang="en-US" altLang="zh-CN" sz="1600" dirty="0">
                <a:latin typeface="Times New Roman" panose="02020603050405020304" pitchFamily="18" charset="0"/>
                <a:cs typeface="Times New Roman" panose="02020603050405020304" pitchFamily="18" charset="0"/>
                <a:sym typeface="Symbol" pitchFamily="2" charset="2"/>
              </a:rPr>
              <a:t>= </a:t>
            </a:r>
            <a:r>
              <a:rPr kumimoji="1" lang="en-US" altLang="zh-CN" sz="1600" dirty="0" err="1">
                <a:latin typeface="Times New Roman" panose="02020603050405020304" pitchFamily="18" charset="0"/>
                <a:cs typeface="Times New Roman" panose="02020603050405020304" pitchFamily="18" charset="0"/>
              </a:rPr>
              <a:t>ln</a:t>
            </a:r>
            <a:r>
              <a:rPr kumimoji="1" lang="en-US" altLang="zh-CN" sz="1600" i="1" dirty="0" err="1">
                <a:latin typeface="Times New Roman" panose="02020603050405020304" pitchFamily="18" charset="0"/>
                <a:cs typeface="Times New Roman" panose="02020603050405020304" pitchFamily="18" charset="0"/>
                <a:sym typeface="Symbol" pitchFamily="2" charset="2"/>
              </a:rPr>
              <a:t>a</a:t>
            </a:r>
            <a:r>
              <a:rPr kumimoji="1" lang="en-US" altLang="zh-CN" sz="1600" dirty="0">
                <a:latin typeface="Times New Roman" panose="02020603050405020304" pitchFamily="18" charset="0"/>
                <a:cs typeface="Times New Roman" panose="02020603050405020304" pitchFamily="18" charset="0"/>
                <a:sym typeface="Symbol" pitchFamily="2" charset="2"/>
              </a:rPr>
              <a:t> + </a:t>
            </a:r>
            <a:r>
              <a:rPr kumimoji="1" lang="en-US" altLang="zh-CN" sz="1600" i="1" dirty="0">
                <a:latin typeface="Times New Roman" panose="02020603050405020304" pitchFamily="18" charset="0"/>
                <a:cs typeface="Times New Roman" panose="02020603050405020304" pitchFamily="18" charset="0"/>
                <a:sym typeface="Symbol" pitchFamily="2" charset="2"/>
              </a:rPr>
              <a:t>bx</a:t>
            </a:r>
            <a:r>
              <a:rPr kumimoji="1" lang="en-US" altLang="zh-CN" sz="1600" i="1" dirty="0">
                <a:latin typeface="Times New Roman" panose="02020603050405020304" pitchFamily="18" charset="0"/>
                <a:ea typeface="楷体_GB2312" pitchFamily="49" charset="-122"/>
                <a:cs typeface="Times New Roman" panose="02020603050405020304" pitchFamily="18" charset="0"/>
                <a:sym typeface="Symbol" pitchFamily="2" charset="2"/>
              </a:rPr>
              <a:t>'</a:t>
            </a:r>
          </a:p>
        </p:txBody>
      </p:sp>
    </p:spTree>
    <p:extLst>
      <p:ext uri="{BB962C8B-B14F-4D97-AF65-F5344CB8AC3E}">
        <p14:creationId xmlns:p14="http://schemas.microsoft.com/office/powerpoint/2010/main" val="1984347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：对数曲线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59</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3461" y="1540659"/>
            <a:ext cx="3735002" cy="2905739"/>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123" y="2779505"/>
            <a:ext cx="2057052" cy="296788"/>
          </a:xfrm>
          <a:prstGeom prst="rect">
            <a:avLst/>
          </a:prstGeom>
        </p:spPr>
      </p:pic>
      <p:sp>
        <p:nvSpPr>
          <p:cNvPr id="4" name="文本框 3">
            <a:extLst>
              <a:ext uri="{FF2B5EF4-FFF2-40B4-BE49-F238E27FC236}">
                <a16:creationId xmlns:a16="http://schemas.microsoft.com/office/drawing/2014/main" id="{FA268A37-6CF3-2376-5A2B-BE58FB4AA735}"/>
              </a:ext>
            </a:extLst>
          </p:cNvPr>
          <p:cNvSpPr txBox="1"/>
          <p:nvPr/>
        </p:nvSpPr>
        <p:spPr>
          <a:xfrm>
            <a:off x="5676879" y="4446398"/>
            <a:ext cx="545342" cy="646331"/>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a=1</a:t>
            </a:r>
          </a:p>
          <a:p>
            <a:r>
              <a:rPr kumimoji="1" lang="en-US" altLang="zh-CN" dirty="0">
                <a:latin typeface="Times New Roman" panose="02020603050405020304" pitchFamily="18" charset="0"/>
                <a:cs typeface="Times New Roman" panose="02020603050405020304" pitchFamily="18" charset="0"/>
              </a:rPr>
              <a:t>b=2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405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31" name="Group 3">
            <a:extLst>
              <a:ext uri="{FF2B5EF4-FFF2-40B4-BE49-F238E27FC236}">
                <a16:creationId xmlns:a16="http://schemas.microsoft.com/office/drawing/2014/main" id="{CE1D0C10-8997-F175-A52B-8A6C68853DAE}"/>
              </a:ext>
            </a:extLst>
          </p:cNvPr>
          <p:cNvGrpSpPr>
            <a:grpSpLocks/>
          </p:cNvGrpSpPr>
          <p:nvPr/>
        </p:nvGrpSpPr>
        <p:grpSpPr bwMode="auto">
          <a:xfrm>
            <a:off x="802878" y="1265239"/>
            <a:ext cx="6921103" cy="1084661"/>
            <a:chOff x="-99" y="935"/>
            <a:chExt cx="5813" cy="911"/>
          </a:xfrm>
        </p:grpSpPr>
        <p:sp>
          <p:nvSpPr>
            <p:cNvPr id="201732" name="Text Box 4">
              <a:extLst>
                <a:ext uri="{FF2B5EF4-FFF2-40B4-BE49-F238E27FC236}">
                  <a16:creationId xmlns:a16="http://schemas.microsoft.com/office/drawing/2014/main" id="{AB874A11-92BF-A304-85EF-5BAC6045E1E2}"/>
                </a:ext>
              </a:extLst>
            </p:cNvPr>
            <p:cNvSpPr txBox="1">
              <a:spLocks noChangeArrowheads="1"/>
            </p:cNvSpPr>
            <p:nvPr/>
          </p:nvSpPr>
          <p:spPr bwMode="auto">
            <a:xfrm>
              <a:off x="-99" y="959"/>
              <a:ext cx="5813" cy="31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dirty="0">
                  <a:latin typeface="宋体" panose="02010600030101010101" pitchFamily="2" charset="-122"/>
                  <a:ea typeface="宋体" panose="02010600030101010101" pitchFamily="2" charset="-122"/>
                </a:rPr>
                <a:t> </a:t>
              </a:r>
              <a:r>
                <a:rPr kumimoji="1" lang="zh-CN" altLang="en-US" dirty="0">
                  <a:solidFill>
                    <a:srgbClr val="C00000"/>
                  </a:solidFill>
                  <a:latin typeface="宋体" panose="02010600030101010101" pitchFamily="2" charset="-122"/>
                  <a:ea typeface="宋体" panose="02010600030101010101" pitchFamily="2" charset="-122"/>
                </a:rPr>
                <a:t>构造</a:t>
              </a:r>
              <a:r>
                <a:rPr kumimoji="1" lang="zh-CN" altLang="en-US" dirty="0">
                  <a:latin typeface="宋体" panose="02010600030101010101" pitchFamily="2" charset="-122"/>
                  <a:ea typeface="宋体" panose="02010600030101010101" pitchFamily="2" charset="-122"/>
                </a:rPr>
                <a:t>相对简单的插值函数</a:t>
              </a:r>
            </a:p>
          </p:txBody>
        </p:sp>
        <p:graphicFrame>
          <p:nvGraphicFramePr>
            <p:cNvPr id="201733" name="Object 5">
              <a:extLst>
                <a:ext uri="{FF2B5EF4-FFF2-40B4-BE49-F238E27FC236}">
                  <a16:creationId xmlns:a16="http://schemas.microsoft.com/office/drawing/2014/main" id="{F0B10DE4-FE57-EEB3-2E7D-96ECB03C9688}"/>
                </a:ext>
              </a:extLst>
            </p:cNvPr>
            <p:cNvGraphicFramePr>
              <a:graphicFrameLocks noChangeAspect="1"/>
            </p:cNvGraphicFramePr>
            <p:nvPr>
              <p:extLst>
                <p:ext uri="{D42A27DB-BD31-4B8C-83A1-F6EECF244321}">
                  <p14:modId xmlns:p14="http://schemas.microsoft.com/office/powerpoint/2010/main" val="3341725552"/>
                </p:ext>
              </p:extLst>
            </p:nvPr>
          </p:nvGraphicFramePr>
          <p:xfrm>
            <a:off x="2205" y="935"/>
            <a:ext cx="1012" cy="351"/>
          </p:xfrm>
          <a:graphic>
            <a:graphicData uri="http://schemas.openxmlformats.org/presentationml/2006/ole">
              <mc:AlternateContent xmlns:mc="http://schemas.openxmlformats.org/markup-compatibility/2006">
                <mc:Choice xmlns:v="urn:schemas-microsoft-com:vml" Requires="v">
                  <p:oleObj spid="_x0000_s1124" name="Equation" r:id="rId4" imgW="622080" imgH="203040" progId="Equation.DSMT4">
                    <p:embed/>
                  </p:oleObj>
                </mc:Choice>
                <mc:Fallback>
                  <p:oleObj name="Equation" r:id="rId4" imgW="622080" imgH="203040" progId="Equation.DSMT4">
                    <p:embed/>
                    <p:pic>
                      <p:nvPicPr>
                        <p:cNvPr id="201733" name="Object 5">
                          <a:extLst>
                            <a:ext uri="{FF2B5EF4-FFF2-40B4-BE49-F238E27FC236}">
                              <a16:creationId xmlns:a16="http://schemas.microsoft.com/office/drawing/2014/main" id="{F0B10DE4-FE57-EEB3-2E7D-96ECB03C9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 y="935"/>
                          <a:ext cx="1012" cy="351"/>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4" name="Text Box 6">
              <a:extLst>
                <a:ext uri="{FF2B5EF4-FFF2-40B4-BE49-F238E27FC236}">
                  <a16:creationId xmlns:a16="http://schemas.microsoft.com/office/drawing/2014/main" id="{98446C0F-399D-81ED-2F3E-7BE186D5E041}"/>
                </a:ext>
              </a:extLst>
            </p:cNvPr>
            <p:cNvSpPr txBox="1">
              <a:spLocks noChangeArrowheads="1"/>
            </p:cNvSpPr>
            <p:nvPr/>
          </p:nvSpPr>
          <p:spPr bwMode="auto">
            <a:xfrm>
              <a:off x="3217" y="969"/>
              <a:ext cx="2064" cy="31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dirty="0">
                  <a:solidFill>
                    <a:srgbClr val="C00000"/>
                  </a:solidFill>
                  <a:latin typeface="宋体" panose="02010600030101010101" pitchFamily="2" charset="-122"/>
                  <a:ea typeface="宋体" panose="02010600030101010101" pitchFamily="2" charset="-122"/>
                </a:rPr>
                <a:t>通过</a:t>
              </a:r>
              <a:r>
                <a:rPr kumimoji="1" lang="zh-CN" altLang="en-US" dirty="0">
                  <a:latin typeface="宋体" panose="02010600030101010101" pitchFamily="2" charset="-122"/>
                  <a:ea typeface="宋体" panose="02010600030101010101" pitchFamily="2" charset="-122"/>
                </a:rPr>
                <a:t>全部节点</a:t>
              </a:r>
              <a:r>
                <a:rPr kumimoji="1" lang="en-US" altLang="zh-CN" dirty="0">
                  <a:latin typeface="宋体" panose="02010600030101010101" pitchFamily="2" charset="-122"/>
                  <a:ea typeface="宋体" panose="02010600030101010101" pitchFamily="2" charset="-122"/>
                </a:rPr>
                <a:t>, </a:t>
              </a:r>
              <a:r>
                <a:rPr kumimoji="1" lang="zh-CN" altLang="en-US" dirty="0">
                  <a:latin typeface="宋体" panose="02010600030101010101" pitchFamily="2" charset="-122"/>
                  <a:ea typeface="宋体" panose="02010600030101010101" pitchFamily="2" charset="-122"/>
                </a:rPr>
                <a:t>即</a:t>
              </a:r>
            </a:p>
          </p:txBody>
        </p:sp>
        <p:graphicFrame>
          <p:nvGraphicFramePr>
            <p:cNvPr id="201735" name="Object 7">
              <a:extLst>
                <a:ext uri="{FF2B5EF4-FFF2-40B4-BE49-F238E27FC236}">
                  <a16:creationId xmlns:a16="http://schemas.microsoft.com/office/drawing/2014/main" id="{042AAD91-108F-1203-80AE-A87891F6E80B}"/>
                </a:ext>
              </a:extLst>
            </p:cNvPr>
            <p:cNvGraphicFramePr>
              <a:graphicFrameLocks noChangeAspect="1"/>
            </p:cNvGraphicFramePr>
            <p:nvPr>
              <p:extLst>
                <p:ext uri="{D42A27DB-BD31-4B8C-83A1-F6EECF244321}">
                  <p14:modId xmlns:p14="http://schemas.microsoft.com/office/powerpoint/2010/main" val="4252174125"/>
                </p:ext>
              </p:extLst>
            </p:nvPr>
          </p:nvGraphicFramePr>
          <p:xfrm>
            <a:off x="1999" y="1500"/>
            <a:ext cx="2437" cy="346"/>
          </p:xfrm>
          <a:graphic>
            <a:graphicData uri="http://schemas.openxmlformats.org/presentationml/2006/ole">
              <mc:AlternateContent xmlns:mc="http://schemas.openxmlformats.org/markup-compatibility/2006">
                <mc:Choice xmlns:v="urn:schemas-microsoft-com:vml" Requires="v">
                  <p:oleObj spid="_x0000_s1125" name="公式" r:id="rId6" imgW="1549080" imgH="241200" progId="Equation.3">
                    <p:embed/>
                  </p:oleObj>
                </mc:Choice>
                <mc:Fallback>
                  <p:oleObj name="公式" r:id="rId6" imgW="1549080" imgH="241200" progId="Equation.3">
                    <p:embed/>
                    <p:pic>
                      <p:nvPicPr>
                        <p:cNvPr id="201735" name="Object 7">
                          <a:extLst>
                            <a:ext uri="{FF2B5EF4-FFF2-40B4-BE49-F238E27FC236}">
                              <a16:creationId xmlns:a16="http://schemas.microsoft.com/office/drawing/2014/main" id="{042AAD91-108F-1203-80AE-A87891F6E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9" y="1500"/>
                          <a:ext cx="2437" cy="346"/>
                        </a:xfrm>
                        <a:prstGeom prst="rect">
                          <a:avLst/>
                        </a:prstGeom>
                        <a:noFill/>
                        <a:ln>
                          <a:noFill/>
                        </a:ln>
                        <a:effectLst/>
                      </p:spPr>
                    </p:pic>
                  </p:oleObj>
                </mc:Fallback>
              </mc:AlternateContent>
            </a:graphicData>
          </a:graphic>
        </p:graphicFrame>
      </p:grpSp>
      <p:grpSp>
        <p:nvGrpSpPr>
          <p:cNvPr id="201736" name="Group 8">
            <a:extLst>
              <a:ext uri="{FF2B5EF4-FFF2-40B4-BE49-F238E27FC236}">
                <a16:creationId xmlns:a16="http://schemas.microsoft.com/office/drawing/2014/main" id="{5E95567A-C62D-4957-FC11-FD881652FC98}"/>
              </a:ext>
            </a:extLst>
          </p:cNvPr>
          <p:cNvGrpSpPr>
            <a:grpSpLocks/>
          </p:cNvGrpSpPr>
          <p:nvPr/>
        </p:nvGrpSpPr>
        <p:grpSpPr bwMode="auto">
          <a:xfrm>
            <a:off x="959138" y="2628628"/>
            <a:ext cx="3624094" cy="852761"/>
            <a:chOff x="240" y="1872"/>
            <a:chExt cx="3087" cy="875"/>
          </a:xfrm>
        </p:grpSpPr>
        <p:sp>
          <p:nvSpPr>
            <p:cNvPr id="201737" name="Text Box 9">
              <a:extLst>
                <a:ext uri="{FF2B5EF4-FFF2-40B4-BE49-F238E27FC236}">
                  <a16:creationId xmlns:a16="http://schemas.microsoft.com/office/drawing/2014/main" id="{A5E2F36D-9261-8827-88D7-CAF4449F6029}"/>
                </a:ext>
              </a:extLst>
            </p:cNvPr>
            <p:cNvSpPr txBox="1">
              <a:spLocks noChangeArrowheads="1"/>
            </p:cNvSpPr>
            <p:nvPr/>
          </p:nvSpPr>
          <p:spPr bwMode="auto">
            <a:xfrm>
              <a:off x="240" y="1872"/>
              <a:ext cx="624" cy="379"/>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dirty="0">
                  <a:solidFill>
                    <a:srgbClr val="C00000"/>
                  </a:solidFill>
                  <a:latin typeface="宋体" panose="02010600030101010101" pitchFamily="2" charset="-122"/>
                  <a:ea typeface="宋体" panose="02010600030101010101" pitchFamily="2" charset="-122"/>
                </a:rPr>
                <a:t>再</a:t>
              </a:r>
              <a:r>
                <a:rPr kumimoji="1" lang="zh-CN" altLang="en-US" dirty="0">
                  <a:latin typeface="宋体" panose="02010600030101010101" pitchFamily="2" charset="-122"/>
                  <a:ea typeface="宋体" panose="02010600030101010101" pitchFamily="2" charset="-122"/>
                </a:rPr>
                <a:t>用</a:t>
              </a:r>
            </a:p>
          </p:txBody>
        </p:sp>
        <p:graphicFrame>
          <p:nvGraphicFramePr>
            <p:cNvPr id="201738" name="Object 10">
              <a:extLst>
                <a:ext uri="{FF2B5EF4-FFF2-40B4-BE49-F238E27FC236}">
                  <a16:creationId xmlns:a16="http://schemas.microsoft.com/office/drawing/2014/main" id="{C07180EB-1D95-CCDD-F4DE-4C7CD872625F}"/>
                </a:ext>
              </a:extLst>
            </p:cNvPr>
            <p:cNvGraphicFramePr>
              <a:graphicFrameLocks noChangeAspect="1"/>
            </p:cNvGraphicFramePr>
            <p:nvPr/>
          </p:nvGraphicFramePr>
          <p:xfrm>
            <a:off x="756" y="1872"/>
            <a:ext cx="540" cy="400"/>
          </p:xfrm>
          <a:graphic>
            <a:graphicData uri="http://schemas.openxmlformats.org/presentationml/2006/ole">
              <mc:AlternateContent xmlns:mc="http://schemas.openxmlformats.org/markup-compatibility/2006">
                <mc:Choice xmlns:v="urn:schemas-microsoft-com:vml" Requires="v">
                  <p:oleObj spid="_x0000_s1126" name="公式" r:id="rId8" imgW="342720" imgH="203040" progId="Equation.3">
                    <p:embed/>
                  </p:oleObj>
                </mc:Choice>
                <mc:Fallback>
                  <p:oleObj name="公式" r:id="rId8" imgW="342720" imgH="203040" progId="Equation.3">
                    <p:embed/>
                    <p:pic>
                      <p:nvPicPr>
                        <p:cNvPr id="201738" name="Object 10">
                          <a:extLst>
                            <a:ext uri="{FF2B5EF4-FFF2-40B4-BE49-F238E27FC236}">
                              <a16:creationId xmlns:a16="http://schemas.microsoft.com/office/drawing/2014/main" id="{C07180EB-1D95-CCDD-F4DE-4C7CD8726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 y="1872"/>
                          <a:ext cx="540" cy="40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39" name="Text Box 11">
              <a:extLst>
                <a:ext uri="{FF2B5EF4-FFF2-40B4-BE49-F238E27FC236}">
                  <a16:creationId xmlns:a16="http://schemas.microsoft.com/office/drawing/2014/main" id="{DAD78ADE-5EC1-8C92-59EC-56A119B1F629}"/>
                </a:ext>
              </a:extLst>
            </p:cNvPr>
            <p:cNvSpPr txBox="1">
              <a:spLocks noChangeArrowheads="1"/>
            </p:cNvSpPr>
            <p:nvPr/>
          </p:nvSpPr>
          <p:spPr bwMode="auto">
            <a:xfrm>
              <a:off x="1248" y="1872"/>
              <a:ext cx="2079" cy="379"/>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dirty="0">
                  <a:latin typeface="宋体" panose="02010600030101010101" pitchFamily="2" charset="-122"/>
                  <a:ea typeface="宋体" panose="02010600030101010101" pitchFamily="2" charset="-122"/>
                </a:rPr>
                <a:t>计算插值，即</a:t>
              </a:r>
            </a:p>
          </p:txBody>
        </p:sp>
        <p:graphicFrame>
          <p:nvGraphicFramePr>
            <p:cNvPr id="201740" name="Object 12">
              <a:extLst>
                <a:ext uri="{FF2B5EF4-FFF2-40B4-BE49-F238E27FC236}">
                  <a16:creationId xmlns:a16="http://schemas.microsoft.com/office/drawing/2014/main" id="{688FC273-C3A4-4DDB-FDD0-1B5F201355E7}"/>
                </a:ext>
              </a:extLst>
            </p:cNvPr>
            <p:cNvGraphicFramePr>
              <a:graphicFrameLocks noChangeAspect="1"/>
            </p:cNvGraphicFramePr>
            <p:nvPr>
              <p:extLst>
                <p:ext uri="{D42A27DB-BD31-4B8C-83A1-F6EECF244321}">
                  <p14:modId xmlns:p14="http://schemas.microsoft.com/office/powerpoint/2010/main" val="1102817682"/>
                </p:ext>
              </p:extLst>
            </p:nvPr>
          </p:nvGraphicFramePr>
          <p:xfrm>
            <a:off x="853" y="2298"/>
            <a:ext cx="1219" cy="449"/>
          </p:xfrm>
          <a:graphic>
            <a:graphicData uri="http://schemas.openxmlformats.org/presentationml/2006/ole">
              <mc:AlternateContent xmlns:mc="http://schemas.openxmlformats.org/markup-compatibility/2006">
                <mc:Choice xmlns:v="urn:schemas-microsoft-com:vml" Requires="v">
                  <p:oleObj spid="_x0000_s1127" name="公式" r:id="rId10" imgW="723600" imgH="228600" progId="Equation.3">
                    <p:embed/>
                  </p:oleObj>
                </mc:Choice>
                <mc:Fallback>
                  <p:oleObj name="公式" r:id="rId10" imgW="723600" imgH="228600" progId="Equation.3">
                    <p:embed/>
                    <p:pic>
                      <p:nvPicPr>
                        <p:cNvPr id="201740" name="Object 12">
                          <a:extLst>
                            <a:ext uri="{FF2B5EF4-FFF2-40B4-BE49-F238E27FC236}">
                              <a16:creationId xmlns:a16="http://schemas.microsoft.com/office/drawing/2014/main" id="{688FC273-C3A4-4DDB-FDD0-1B5F201355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 y="2298"/>
                          <a:ext cx="1219" cy="449"/>
                        </a:xfrm>
                        <a:prstGeom prst="rect">
                          <a:avLst/>
                        </a:prstGeom>
                        <a:noFill/>
                        <a:ln>
                          <a:noFill/>
                        </a:ln>
                        <a:effectLst/>
                      </p:spPr>
                    </p:pic>
                  </p:oleObj>
                </mc:Fallback>
              </mc:AlternateContent>
            </a:graphicData>
          </a:graphic>
        </p:graphicFrame>
      </p:grpSp>
      <p:grpSp>
        <p:nvGrpSpPr>
          <p:cNvPr id="4" name="组合 3">
            <a:extLst>
              <a:ext uri="{FF2B5EF4-FFF2-40B4-BE49-F238E27FC236}">
                <a16:creationId xmlns:a16="http://schemas.microsoft.com/office/drawing/2014/main" id="{9B89003E-D314-2B57-6DCB-5299AB5C9B44}"/>
              </a:ext>
            </a:extLst>
          </p:cNvPr>
          <p:cNvGrpSpPr/>
          <p:nvPr/>
        </p:nvGrpSpPr>
        <p:grpSpPr>
          <a:xfrm>
            <a:off x="4654957" y="2545019"/>
            <a:ext cx="3314700" cy="2085975"/>
            <a:chOff x="2627710" y="2787254"/>
            <a:chExt cx="3314700" cy="2085975"/>
          </a:xfrm>
        </p:grpSpPr>
        <p:grpSp>
          <p:nvGrpSpPr>
            <p:cNvPr id="201741" name="Group 13">
              <a:extLst>
                <a:ext uri="{FF2B5EF4-FFF2-40B4-BE49-F238E27FC236}">
                  <a16:creationId xmlns:a16="http://schemas.microsoft.com/office/drawing/2014/main" id="{F3EE8D53-C924-F563-034F-A28E2FD22E37}"/>
                </a:ext>
              </a:extLst>
            </p:cNvPr>
            <p:cNvGrpSpPr>
              <a:grpSpLocks/>
            </p:cNvGrpSpPr>
            <p:nvPr/>
          </p:nvGrpSpPr>
          <p:grpSpPr bwMode="auto">
            <a:xfrm>
              <a:off x="2627710" y="2787254"/>
              <a:ext cx="3314700" cy="2085975"/>
              <a:chOff x="1152" y="1872"/>
              <a:chExt cx="2784" cy="1752"/>
            </a:xfrm>
          </p:grpSpPr>
          <p:grpSp>
            <p:nvGrpSpPr>
              <p:cNvPr id="201742" name="Group 14">
                <a:extLst>
                  <a:ext uri="{FF2B5EF4-FFF2-40B4-BE49-F238E27FC236}">
                    <a16:creationId xmlns:a16="http://schemas.microsoft.com/office/drawing/2014/main" id="{49135BFD-C62B-DC49-3C43-24BA583D79A8}"/>
                  </a:ext>
                </a:extLst>
              </p:cNvPr>
              <p:cNvGrpSpPr>
                <a:grpSpLocks/>
              </p:cNvGrpSpPr>
              <p:nvPr/>
            </p:nvGrpSpPr>
            <p:grpSpPr bwMode="auto">
              <a:xfrm>
                <a:off x="1152" y="1872"/>
                <a:ext cx="2784" cy="1752"/>
                <a:chOff x="624" y="2352"/>
                <a:chExt cx="2784" cy="1752"/>
              </a:xfrm>
            </p:grpSpPr>
            <p:sp>
              <p:nvSpPr>
                <p:cNvPr id="201743" name="Line 15">
                  <a:extLst>
                    <a:ext uri="{FF2B5EF4-FFF2-40B4-BE49-F238E27FC236}">
                      <a16:creationId xmlns:a16="http://schemas.microsoft.com/office/drawing/2014/main" id="{85F4E4F5-F9AC-CDCD-B7BD-B70E25285BBA}"/>
                    </a:ext>
                  </a:extLst>
                </p:cNvPr>
                <p:cNvSpPr>
                  <a:spLocks noChangeShapeType="1"/>
                </p:cNvSpPr>
                <p:nvPr/>
              </p:nvSpPr>
              <p:spPr bwMode="auto">
                <a:xfrm flipV="1">
                  <a:off x="960" y="2352"/>
                  <a:ext cx="0" cy="13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4" name="Line 16">
                  <a:extLst>
                    <a:ext uri="{FF2B5EF4-FFF2-40B4-BE49-F238E27FC236}">
                      <a16:creationId xmlns:a16="http://schemas.microsoft.com/office/drawing/2014/main" id="{C9FED63D-85AD-0F0B-608D-B57CC6943223}"/>
                    </a:ext>
                  </a:extLst>
                </p:cNvPr>
                <p:cNvSpPr>
                  <a:spLocks noChangeShapeType="1"/>
                </p:cNvSpPr>
                <p:nvPr/>
              </p:nvSpPr>
              <p:spPr bwMode="auto">
                <a:xfrm>
                  <a:off x="960" y="3744"/>
                  <a:ext cx="24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5" name="Text Box 17">
                  <a:extLst>
                    <a:ext uri="{FF2B5EF4-FFF2-40B4-BE49-F238E27FC236}">
                      <a16:creationId xmlns:a16="http://schemas.microsoft.com/office/drawing/2014/main" id="{BFE48FD7-38E0-A103-3C8E-69AB4D2575CC}"/>
                    </a:ext>
                  </a:extLst>
                </p:cNvPr>
                <p:cNvSpPr txBox="1">
                  <a:spLocks noChangeArrowheads="1"/>
                </p:cNvSpPr>
                <p:nvPr/>
              </p:nvSpPr>
              <p:spPr bwMode="auto">
                <a:xfrm>
                  <a:off x="1152" y="3216"/>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1746" name="Text Box 18">
                  <a:extLst>
                    <a:ext uri="{FF2B5EF4-FFF2-40B4-BE49-F238E27FC236}">
                      <a16:creationId xmlns:a16="http://schemas.microsoft.com/office/drawing/2014/main" id="{D157FDEF-4490-EEB9-3468-CEF51BBE336F}"/>
                    </a:ext>
                  </a:extLst>
                </p:cNvPr>
                <p:cNvSpPr txBox="1">
                  <a:spLocks noChangeArrowheads="1"/>
                </p:cNvSpPr>
                <p:nvPr/>
              </p:nvSpPr>
              <p:spPr bwMode="auto">
                <a:xfrm>
                  <a:off x="1488" y="2928"/>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1747" name="Text Box 19">
                  <a:extLst>
                    <a:ext uri="{FF2B5EF4-FFF2-40B4-BE49-F238E27FC236}">
                      <a16:creationId xmlns:a16="http://schemas.microsoft.com/office/drawing/2014/main" id="{AB8BFE22-5FED-DD81-1D7D-EC0042ABD1A8}"/>
                    </a:ext>
                  </a:extLst>
                </p:cNvPr>
                <p:cNvSpPr txBox="1">
                  <a:spLocks noChangeArrowheads="1"/>
                </p:cNvSpPr>
                <p:nvPr/>
              </p:nvSpPr>
              <p:spPr bwMode="auto">
                <a:xfrm>
                  <a:off x="1968" y="2784"/>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1748" name="Text Box 20">
                  <a:extLst>
                    <a:ext uri="{FF2B5EF4-FFF2-40B4-BE49-F238E27FC236}">
                      <a16:creationId xmlns:a16="http://schemas.microsoft.com/office/drawing/2014/main" id="{17B8953D-AAFD-5C63-069D-9A643DAF3340}"/>
                    </a:ext>
                  </a:extLst>
                </p:cNvPr>
                <p:cNvSpPr txBox="1">
                  <a:spLocks noChangeArrowheads="1"/>
                </p:cNvSpPr>
                <p:nvPr/>
              </p:nvSpPr>
              <p:spPr bwMode="auto">
                <a:xfrm>
                  <a:off x="2880" y="2928"/>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1749" name="Text Box 21">
                  <a:extLst>
                    <a:ext uri="{FF2B5EF4-FFF2-40B4-BE49-F238E27FC236}">
                      <a16:creationId xmlns:a16="http://schemas.microsoft.com/office/drawing/2014/main" id="{96FBFA9F-E14A-E5C9-773C-33CE86F01FE8}"/>
                    </a:ext>
                  </a:extLst>
                </p:cNvPr>
                <p:cNvSpPr txBox="1">
                  <a:spLocks noChangeArrowheads="1"/>
                </p:cNvSpPr>
                <p:nvPr/>
              </p:nvSpPr>
              <p:spPr bwMode="auto">
                <a:xfrm>
                  <a:off x="2448" y="2784"/>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1750" name="Line 22">
                  <a:extLst>
                    <a:ext uri="{FF2B5EF4-FFF2-40B4-BE49-F238E27FC236}">
                      <a16:creationId xmlns:a16="http://schemas.microsoft.com/office/drawing/2014/main" id="{9E8E5D8B-C23B-2821-5846-B36CCC41F002}"/>
                    </a:ext>
                  </a:extLst>
                </p:cNvPr>
                <p:cNvSpPr>
                  <a:spLocks noChangeShapeType="1"/>
                </p:cNvSpPr>
                <p:nvPr/>
              </p:nvSpPr>
              <p:spPr bwMode="auto">
                <a:xfrm>
                  <a:off x="1248" y="3360"/>
                  <a:ext cx="0"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1" name="Line 23">
                  <a:extLst>
                    <a:ext uri="{FF2B5EF4-FFF2-40B4-BE49-F238E27FC236}">
                      <a16:creationId xmlns:a16="http://schemas.microsoft.com/office/drawing/2014/main" id="{9020A17B-452B-0ADB-D02C-3F8C1574AE42}"/>
                    </a:ext>
                  </a:extLst>
                </p:cNvPr>
                <p:cNvSpPr>
                  <a:spLocks noChangeShapeType="1"/>
                </p:cNvSpPr>
                <p:nvPr/>
              </p:nvSpPr>
              <p:spPr bwMode="auto">
                <a:xfrm>
                  <a:off x="1584" y="3072"/>
                  <a:ext cx="0" cy="67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2" name="Line 24">
                  <a:extLst>
                    <a:ext uri="{FF2B5EF4-FFF2-40B4-BE49-F238E27FC236}">
                      <a16:creationId xmlns:a16="http://schemas.microsoft.com/office/drawing/2014/main" id="{1A8BB143-A683-4BB3-BF12-A708D21873CA}"/>
                    </a:ext>
                  </a:extLst>
                </p:cNvPr>
                <p:cNvSpPr>
                  <a:spLocks noChangeShapeType="1"/>
                </p:cNvSpPr>
                <p:nvPr/>
              </p:nvSpPr>
              <p:spPr bwMode="auto">
                <a:xfrm>
                  <a:off x="2976" y="3072"/>
                  <a:ext cx="0" cy="67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3" name="Line 25">
                  <a:extLst>
                    <a:ext uri="{FF2B5EF4-FFF2-40B4-BE49-F238E27FC236}">
                      <a16:creationId xmlns:a16="http://schemas.microsoft.com/office/drawing/2014/main" id="{F94AA78B-0E6B-65A5-BAB5-C0A4ED18FED9}"/>
                    </a:ext>
                  </a:extLst>
                </p:cNvPr>
                <p:cNvSpPr>
                  <a:spLocks noChangeShapeType="1"/>
                </p:cNvSpPr>
                <p:nvPr/>
              </p:nvSpPr>
              <p:spPr bwMode="auto">
                <a:xfrm flipH="1">
                  <a:off x="960" y="3360"/>
                  <a:ext cx="2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4" name="Line 26">
                  <a:extLst>
                    <a:ext uri="{FF2B5EF4-FFF2-40B4-BE49-F238E27FC236}">
                      <a16:creationId xmlns:a16="http://schemas.microsoft.com/office/drawing/2014/main" id="{F887764B-8850-0F66-58F1-74DD93E4B57B}"/>
                    </a:ext>
                  </a:extLst>
                </p:cNvPr>
                <p:cNvSpPr>
                  <a:spLocks noChangeShapeType="1"/>
                </p:cNvSpPr>
                <p:nvPr/>
              </p:nvSpPr>
              <p:spPr bwMode="auto">
                <a:xfrm flipH="1">
                  <a:off x="960" y="3072"/>
                  <a:ext cx="62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5" name="Text Box 27">
                  <a:extLst>
                    <a:ext uri="{FF2B5EF4-FFF2-40B4-BE49-F238E27FC236}">
                      <a16:creationId xmlns:a16="http://schemas.microsoft.com/office/drawing/2014/main" id="{6516CBC2-54A2-0403-8C04-F0C3AADBFF16}"/>
                    </a:ext>
                  </a:extLst>
                </p:cNvPr>
                <p:cNvSpPr txBox="1">
                  <a:spLocks noChangeArrowheads="1"/>
                </p:cNvSpPr>
                <p:nvPr/>
              </p:nvSpPr>
              <p:spPr bwMode="auto">
                <a:xfrm>
                  <a:off x="1152" y="3744"/>
                  <a:ext cx="19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a:latin typeface="Times New Roman" panose="02020603050405020304" pitchFamily="18" charset="0"/>
                    <a:ea typeface="隶书" panose="02010509060101010101" pitchFamily="49" charset="-122"/>
                  </a:endParaRPr>
                </a:p>
              </p:txBody>
            </p:sp>
            <p:graphicFrame>
              <p:nvGraphicFramePr>
                <p:cNvPr id="201756" name="Object 28">
                  <a:extLst>
                    <a:ext uri="{FF2B5EF4-FFF2-40B4-BE49-F238E27FC236}">
                      <a16:creationId xmlns:a16="http://schemas.microsoft.com/office/drawing/2014/main" id="{427B242E-4B50-CD33-8F91-9AEAE3C95B6D}"/>
                    </a:ext>
                  </a:extLst>
                </p:cNvPr>
                <p:cNvGraphicFramePr>
                  <a:graphicFrameLocks noChangeAspect="1"/>
                </p:cNvGraphicFramePr>
                <p:nvPr/>
              </p:nvGraphicFramePr>
              <p:xfrm>
                <a:off x="1065" y="3648"/>
                <a:ext cx="327" cy="456"/>
              </p:xfrm>
              <a:graphic>
                <a:graphicData uri="http://schemas.openxmlformats.org/presentationml/2006/ole">
                  <mc:AlternateContent xmlns:mc="http://schemas.openxmlformats.org/markup-compatibility/2006">
                    <mc:Choice xmlns:v="urn:schemas-microsoft-com:vml" Requires="v">
                      <p:oleObj spid="_x0000_s1128" name="公式" r:id="rId12" imgW="164880" imgH="228600" progId="Equation.3">
                        <p:embed/>
                      </p:oleObj>
                    </mc:Choice>
                    <mc:Fallback>
                      <p:oleObj name="公式" r:id="rId12" imgW="164880" imgH="228600" progId="Equation.3">
                        <p:embed/>
                        <p:pic>
                          <p:nvPicPr>
                            <p:cNvPr id="201756" name="Object 28">
                              <a:extLst>
                                <a:ext uri="{FF2B5EF4-FFF2-40B4-BE49-F238E27FC236}">
                                  <a16:creationId xmlns:a16="http://schemas.microsoft.com/office/drawing/2014/main" id="{427B242E-4B50-CD33-8F91-9AEAE3C95B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5" y="3648"/>
                              <a:ext cx="327"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57" name="Object 29">
                  <a:extLst>
                    <a:ext uri="{FF2B5EF4-FFF2-40B4-BE49-F238E27FC236}">
                      <a16:creationId xmlns:a16="http://schemas.microsoft.com/office/drawing/2014/main" id="{0D352CD1-3C31-9F3C-5386-620DAFA31043}"/>
                    </a:ext>
                  </a:extLst>
                </p:cNvPr>
                <p:cNvGraphicFramePr>
                  <a:graphicFrameLocks noChangeAspect="1"/>
                </p:cNvGraphicFramePr>
                <p:nvPr/>
              </p:nvGraphicFramePr>
              <p:xfrm>
                <a:off x="1461" y="3662"/>
                <a:ext cx="302" cy="428"/>
              </p:xfrm>
              <a:graphic>
                <a:graphicData uri="http://schemas.openxmlformats.org/presentationml/2006/ole">
                  <mc:AlternateContent xmlns:mc="http://schemas.openxmlformats.org/markup-compatibility/2006">
                    <mc:Choice xmlns:v="urn:schemas-microsoft-com:vml" Requires="v">
                      <p:oleObj spid="_x0000_s1129" name="公式" r:id="rId14" imgW="152280" imgH="215640" progId="Equation.3">
                        <p:embed/>
                      </p:oleObj>
                    </mc:Choice>
                    <mc:Fallback>
                      <p:oleObj name="公式" r:id="rId14" imgW="152280" imgH="215640" progId="Equation.3">
                        <p:embed/>
                        <p:pic>
                          <p:nvPicPr>
                            <p:cNvPr id="201757" name="Object 29">
                              <a:extLst>
                                <a:ext uri="{FF2B5EF4-FFF2-40B4-BE49-F238E27FC236}">
                                  <a16:creationId xmlns:a16="http://schemas.microsoft.com/office/drawing/2014/main" id="{0D352CD1-3C31-9F3C-5386-620DAFA310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61" y="3662"/>
                              <a:ext cx="302"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58" name="Object 30">
                  <a:extLst>
                    <a:ext uri="{FF2B5EF4-FFF2-40B4-BE49-F238E27FC236}">
                      <a16:creationId xmlns:a16="http://schemas.microsoft.com/office/drawing/2014/main" id="{6DCDF44B-3A16-C25E-BEA8-F181E8F9D37D}"/>
                    </a:ext>
                  </a:extLst>
                </p:cNvPr>
                <p:cNvGraphicFramePr>
                  <a:graphicFrameLocks noChangeAspect="1"/>
                </p:cNvGraphicFramePr>
                <p:nvPr/>
              </p:nvGraphicFramePr>
              <p:xfrm>
                <a:off x="2820" y="3648"/>
                <a:ext cx="352" cy="456"/>
              </p:xfrm>
              <a:graphic>
                <a:graphicData uri="http://schemas.openxmlformats.org/presentationml/2006/ole">
                  <mc:AlternateContent xmlns:mc="http://schemas.openxmlformats.org/markup-compatibility/2006">
                    <mc:Choice xmlns:v="urn:schemas-microsoft-com:vml" Requires="v">
                      <p:oleObj spid="_x0000_s1130" name="公式" r:id="rId16" imgW="177480" imgH="228600" progId="Equation.3">
                        <p:embed/>
                      </p:oleObj>
                    </mc:Choice>
                    <mc:Fallback>
                      <p:oleObj name="公式" r:id="rId16" imgW="177480" imgH="228600" progId="Equation.3">
                        <p:embed/>
                        <p:pic>
                          <p:nvPicPr>
                            <p:cNvPr id="201758" name="Object 30">
                              <a:extLst>
                                <a:ext uri="{FF2B5EF4-FFF2-40B4-BE49-F238E27FC236}">
                                  <a16:creationId xmlns:a16="http://schemas.microsoft.com/office/drawing/2014/main" id="{6DCDF44B-3A16-C25E-BEA8-F181E8F9D3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20" y="3648"/>
                              <a:ext cx="3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59" name="Object 31">
                  <a:extLst>
                    <a:ext uri="{FF2B5EF4-FFF2-40B4-BE49-F238E27FC236}">
                      <a16:creationId xmlns:a16="http://schemas.microsoft.com/office/drawing/2014/main" id="{FE2DF810-BA37-80F0-6317-DAC881529455}"/>
                    </a:ext>
                  </a:extLst>
                </p:cNvPr>
                <p:cNvGraphicFramePr>
                  <a:graphicFrameLocks noChangeAspect="1"/>
                </p:cNvGraphicFramePr>
                <p:nvPr/>
              </p:nvGraphicFramePr>
              <p:xfrm>
                <a:off x="624" y="3168"/>
                <a:ext cx="336" cy="432"/>
              </p:xfrm>
              <a:graphic>
                <a:graphicData uri="http://schemas.openxmlformats.org/presentationml/2006/ole">
                  <mc:AlternateContent xmlns:mc="http://schemas.openxmlformats.org/markup-compatibility/2006">
                    <mc:Choice xmlns:v="urn:schemas-microsoft-com:vml" Requires="v">
                      <p:oleObj spid="_x0000_s1131" name="公式" r:id="rId18" imgW="177480" imgH="228600" progId="Equation.3">
                        <p:embed/>
                      </p:oleObj>
                    </mc:Choice>
                    <mc:Fallback>
                      <p:oleObj name="公式" r:id="rId18" imgW="177480" imgH="228600" progId="Equation.3">
                        <p:embed/>
                        <p:pic>
                          <p:nvPicPr>
                            <p:cNvPr id="201759" name="Object 31">
                              <a:extLst>
                                <a:ext uri="{FF2B5EF4-FFF2-40B4-BE49-F238E27FC236}">
                                  <a16:creationId xmlns:a16="http://schemas.microsoft.com/office/drawing/2014/main" id="{FE2DF810-BA37-80F0-6317-DAC88152945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 y="3168"/>
                              <a:ext cx="33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60" name="Object 32">
                  <a:extLst>
                    <a:ext uri="{FF2B5EF4-FFF2-40B4-BE49-F238E27FC236}">
                      <a16:creationId xmlns:a16="http://schemas.microsoft.com/office/drawing/2014/main" id="{F5F242C2-984E-C4F2-2D00-43E6A36CF121}"/>
                    </a:ext>
                  </a:extLst>
                </p:cNvPr>
                <p:cNvGraphicFramePr>
                  <a:graphicFrameLocks noChangeAspect="1"/>
                </p:cNvGraphicFramePr>
                <p:nvPr/>
              </p:nvGraphicFramePr>
              <p:xfrm>
                <a:off x="636" y="2846"/>
                <a:ext cx="328" cy="428"/>
              </p:xfrm>
              <a:graphic>
                <a:graphicData uri="http://schemas.openxmlformats.org/presentationml/2006/ole">
                  <mc:AlternateContent xmlns:mc="http://schemas.openxmlformats.org/markup-compatibility/2006">
                    <mc:Choice xmlns:v="urn:schemas-microsoft-com:vml" Requires="v">
                      <p:oleObj spid="_x0000_s1132" name="公式" r:id="rId20" imgW="164880" imgH="215640" progId="Equation.3">
                        <p:embed/>
                      </p:oleObj>
                    </mc:Choice>
                    <mc:Fallback>
                      <p:oleObj name="公式" r:id="rId20" imgW="164880" imgH="215640" progId="Equation.3">
                        <p:embed/>
                        <p:pic>
                          <p:nvPicPr>
                            <p:cNvPr id="201760" name="Object 32">
                              <a:extLst>
                                <a:ext uri="{FF2B5EF4-FFF2-40B4-BE49-F238E27FC236}">
                                  <a16:creationId xmlns:a16="http://schemas.microsoft.com/office/drawing/2014/main" id="{F5F242C2-984E-C4F2-2D00-43E6A36CF12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6" y="2846"/>
                              <a:ext cx="328"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1761" name="Freeform 33">
                <a:extLst>
                  <a:ext uri="{FF2B5EF4-FFF2-40B4-BE49-F238E27FC236}">
                    <a16:creationId xmlns:a16="http://schemas.microsoft.com/office/drawing/2014/main" id="{5730AF08-926D-8EE8-F866-AE80B394EE32}"/>
                  </a:ext>
                </a:extLst>
              </p:cNvPr>
              <p:cNvSpPr>
                <a:spLocks/>
              </p:cNvSpPr>
              <p:nvPr/>
            </p:nvSpPr>
            <p:spPr bwMode="auto">
              <a:xfrm>
                <a:off x="1776" y="2424"/>
                <a:ext cx="1728" cy="456"/>
              </a:xfrm>
              <a:custGeom>
                <a:avLst/>
                <a:gdLst>
                  <a:gd name="T0" fmla="*/ 0 w 1728"/>
                  <a:gd name="T1" fmla="*/ 456 h 456"/>
                  <a:gd name="T2" fmla="*/ 336 w 1728"/>
                  <a:gd name="T3" fmla="*/ 168 h 456"/>
                  <a:gd name="T4" fmla="*/ 816 w 1728"/>
                  <a:gd name="T5" fmla="*/ 24 h 456"/>
                  <a:gd name="T6" fmla="*/ 1296 w 1728"/>
                  <a:gd name="T7" fmla="*/ 24 h 456"/>
                  <a:gd name="T8" fmla="*/ 1728 w 1728"/>
                  <a:gd name="T9" fmla="*/ 168 h 456"/>
                </a:gdLst>
                <a:ahLst/>
                <a:cxnLst>
                  <a:cxn ang="0">
                    <a:pos x="T0" y="T1"/>
                  </a:cxn>
                  <a:cxn ang="0">
                    <a:pos x="T2" y="T3"/>
                  </a:cxn>
                  <a:cxn ang="0">
                    <a:pos x="T4" y="T5"/>
                  </a:cxn>
                  <a:cxn ang="0">
                    <a:pos x="T6" y="T7"/>
                  </a:cxn>
                  <a:cxn ang="0">
                    <a:pos x="T8" y="T9"/>
                  </a:cxn>
                </a:cxnLst>
                <a:rect l="0" t="0" r="r" b="b"/>
                <a:pathLst>
                  <a:path w="1728" h="456">
                    <a:moveTo>
                      <a:pt x="0" y="456"/>
                    </a:moveTo>
                    <a:cubicBezTo>
                      <a:pt x="100" y="348"/>
                      <a:pt x="200" y="240"/>
                      <a:pt x="336" y="168"/>
                    </a:cubicBezTo>
                    <a:cubicBezTo>
                      <a:pt x="472" y="96"/>
                      <a:pt x="656" y="48"/>
                      <a:pt x="816" y="24"/>
                    </a:cubicBezTo>
                    <a:cubicBezTo>
                      <a:pt x="976" y="0"/>
                      <a:pt x="1144" y="0"/>
                      <a:pt x="1296" y="24"/>
                    </a:cubicBezTo>
                    <a:cubicBezTo>
                      <a:pt x="1448" y="48"/>
                      <a:pt x="1656" y="144"/>
                      <a:pt x="1728" y="16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1762" name="Group 34">
              <a:extLst>
                <a:ext uri="{FF2B5EF4-FFF2-40B4-BE49-F238E27FC236}">
                  <a16:creationId xmlns:a16="http://schemas.microsoft.com/office/drawing/2014/main" id="{FF6CD847-AEA3-4C78-B810-E19ACBA53422}"/>
                </a:ext>
              </a:extLst>
            </p:cNvPr>
            <p:cNvGrpSpPr>
              <a:grpSpLocks/>
            </p:cNvGrpSpPr>
            <p:nvPr/>
          </p:nvGrpSpPr>
          <p:grpSpPr bwMode="auto">
            <a:xfrm>
              <a:off x="3013473" y="2967648"/>
              <a:ext cx="1428750" cy="1889521"/>
              <a:chOff x="960" y="2521"/>
              <a:chExt cx="1200" cy="1587"/>
            </a:xfrm>
          </p:grpSpPr>
          <p:sp>
            <p:nvSpPr>
              <p:cNvPr id="201763" name="Line 35">
                <a:extLst>
                  <a:ext uri="{FF2B5EF4-FFF2-40B4-BE49-F238E27FC236}">
                    <a16:creationId xmlns:a16="http://schemas.microsoft.com/office/drawing/2014/main" id="{9E7054D5-61EA-C555-0C75-257FBBAEE48C}"/>
                  </a:ext>
                </a:extLst>
              </p:cNvPr>
              <p:cNvSpPr>
                <a:spLocks noChangeShapeType="1"/>
              </p:cNvSpPr>
              <p:nvPr/>
            </p:nvSpPr>
            <p:spPr bwMode="auto">
              <a:xfrm flipV="1">
                <a:off x="1872" y="2976"/>
                <a:ext cx="0" cy="76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4" name="Text Box 36">
                <a:extLst>
                  <a:ext uri="{FF2B5EF4-FFF2-40B4-BE49-F238E27FC236}">
                    <a16:creationId xmlns:a16="http://schemas.microsoft.com/office/drawing/2014/main" id="{7234B8F5-1381-A372-622E-7715ED642218}"/>
                  </a:ext>
                </a:extLst>
              </p:cNvPr>
              <p:cNvSpPr txBox="1">
                <a:spLocks noChangeArrowheads="1"/>
              </p:cNvSpPr>
              <p:nvPr/>
            </p:nvSpPr>
            <p:spPr bwMode="auto">
              <a:xfrm>
                <a:off x="1715" y="2815"/>
                <a:ext cx="288" cy="3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dirty="0">
                    <a:solidFill>
                      <a:srgbClr val="C00000"/>
                    </a:solidFill>
                    <a:latin typeface="Times New Roman" panose="02020603050405020304" pitchFamily="18" charset="0"/>
                    <a:ea typeface="隶书" panose="02010509060101010101" pitchFamily="49" charset="-122"/>
                    <a:sym typeface="Wingdings" panose="05000000000000000000" pitchFamily="2" charset="2"/>
                  </a:rPr>
                  <a:t></a:t>
                </a:r>
                <a:endParaRPr kumimoji="1" lang="en-US" altLang="zh-CN" dirty="0">
                  <a:solidFill>
                    <a:srgbClr val="C00000"/>
                  </a:solidFill>
                  <a:latin typeface="Times New Roman" panose="02020603050405020304" pitchFamily="18" charset="0"/>
                  <a:ea typeface="隶书" panose="02010509060101010101" pitchFamily="49" charset="-122"/>
                </a:endParaRPr>
              </a:p>
            </p:txBody>
          </p:sp>
          <p:sp>
            <p:nvSpPr>
              <p:cNvPr id="201765" name="Line 37">
                <a:extLst>
                  <a:ext uri="{FF2B5EF4-FFF2-40B4-BE49-F238E27FC236}">
                    <a16:creationId xmlns:a16="http://schemas.microsoft.com/office/drawing/2014/main" id="{1A024987-9228-D7D0-394C-EF46FED60635}"/>
                  </a:ext>
                </a:extLst>
              </p:cNvPr>
              <p:cNvSpPr>
                <a:spLocks noChangeShapeType="1"/>
              </p:cNvSpPr>
              <p:nvPr/>
            </p:nvSpPr>
            <p:spPr bwMode="auto">
              <a:xfrm flipH="1">
                <a:off x="960" y="2976"/>
                <a:ext cx="91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Text Box 38">
                <a:extLst>
                  <a:ext uri="{FF2B5EF4-FFF2-40B4-BE49-F238E27FC236}">
                    <a16:creationId xmlns:a16="http://schemas.microsoft.com/office/drawing/2014/main" id="{82529F7E-FA45-E94C-590E-53962AA0F26D}"/>
                  </a:ext>
                </a:extLst>
              </p:cNvPr>
              <p:cNvSpPr txBox="1">
                <a:spLocks noChangeArrowheads="1"/>
              </p:cNvSpPr>
              <p:nvPr/>
            </p:nvSpPr>
            <p:spPr bwMode="auto">
              <a:xfrm>
                <a:off x="1776" y="3744"/>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a:latin typeface="Times New Roman" panose="02020603050405020304" pitchFamily="18" charset="0"/>
                  <a:ea typeface="隶书" panose="02010509060101010101" pitchFamily="49" charset="-122"/>
                </a:endParaRPr>
              </a:p>
            </p:txBody>
          </p:sp>
          <p:graphicFrame>
            <p:nvGraphicFramePr>
              <p:cNvPr id="201767" name="Object 39">
                <a:extLst>
                  <a:ext uri="{FF2B5EF4-FFF2-40B4-BE49-F238E27FC236}">
                    <a16:creationId xmlns:a16="http://schemas.microsoft.com/office/drawing/2014/main" id="{A33AFC2D-F979-47E6-00F7-0485628D1AED}"/>
                  </a:ext>
                </a:extLst>
              </p:cNvPr>
              <p:cNvGraphicFramePr>
                <a:graphicFrameLocks noChangeAspect="1"/>
              </p:cNvGraphicFramePr>
              <p:nvPr>
                <p:extLst>
                  <p:ext uri="{D42A27DB-BD31-4B8C-83A1-F6EECF244321}">
                    <p14:modId xmlns:p14="http://schemas.microsoft.com/office/powerpoint/2010/main" val="896633131"/>
                  </p:ext>
                </p:extLst>
              </p:nvPr>
            </p:nvGraphicFramePr>
            <p:xfrm>
              <a:off x="1715" y="3724"/>
              <a:ext cx="384" cy="384"/>
            </p:xfrm>
            <a:graphic>
              <a:graphicData uri="http://schemas.openxmlformats.org/presentationml/2006/ole">
                <mc:AlternateContent xmlns:mc="http://schemas.openxmlformats.org/markup-compatibility/2006">
                  <mc:Choice xmlns:v="urn:schemas-microsoft-com:vml" Requires="v">
                    <p:oleObj spid="_x0000_s1133" name="公式" r:id="rId22" imgW="164880" imgH="203040" progId="Equation.3">
                      <p:embed/>
                    </p:oleObj>
                  </mc:Choice>
                  <mc:Fallback>
                    <p:oleObj name="公式" r:id="rId22" imgW="164880" imgH="203040" progId="Equation.3">
                      <p:embed/>
                      <p:pic>
                        <p:nvPicPr>
                          <p:cNvPr id="201767" name="Object 39">
                            <a:extLst>
                              <a:ext uri="{FF2B5EF4-FFF2-40B4-BE49-F238E27FC236}">
                                <a16:creationId xmlns:a16="http://schemas.microsoft.com/office/drawing/2014/main" id="{A33AFC2D-F979-47E6-00F7-0485628D1A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5" y="3724"/>
                            <a:ext cx="38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68" name="Object 40">
                <a:extLst>
                  <a:ext uri="{FF2B5EF4-FFF2-40B4-BE49-F238E27FC236}">
                    <a16:creationId xmlns:a16="http://schemas.microsoft.com/office/drawing/2014/main" id="{65DEBAE7-822E-5DD7-5FF8-F54A902ED9E8}"/>
                  </a:ext>
                </a:extLst>
              </p:cNvPr>
              <p:cNvGraphicFramePr>
                <a:graphicFrameLocks noChangeAspect="1"/>
              </p:cNvGraphicFramePr>
              <p:nvPr/>
            </p:nvGraphicFramePr>
            <p:xfrm>
              <a:off x="972" y="2521"/>
              <a:ext cx="414" cy="435"/>
            </p:xfrm>
            <a:graphic>
              <a:graphicData uri="http://schemas.openxmlformats.org/presentationml/2006/ole">
                <mc:AlternateContent xmlns:mc="http://schemas.openxmlformats.org/markup-compatibility/2006">
                  <mc:Choice xmlns:v="urn:schemas-microsoft-com:vml" Requires="v">
                    <p:oleObj spid="_x0000_s1134" name="Equation" r:id="rId24" imgW="177480" imgH="228600" progId="Equation.DSMT4">
                      <p:embed/>
                    </p:oleObj>
                  </mc:Choice>
                  <mc:Fallback>
                    <p:oleObj name="Equation" r:id="rId24" imgW="177480" imgH="228600" progId="Equation.DSMT4">
                      <p:embed/>
                      <p:pic>
                        <p:nvPicPr>
                          <p:cNvPr id="201768" name="Object 40">
                            <a:extLst>
                              <a:ext uri="{FF2B5EF4-FFF2-40B4-BE49-F238E27FC236}">
                                <a16:creationId xmlns:a16="http://schemas.microsoft.com/office/drawing/2014/main" id="{65DEBAE7-822E-5DD7-5FF8-F54A902ED9E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2" y="2521"/>
                            <a:ext cx="414"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 name="灯片编号占位符 2">
            <a:extLst>
              <a:ext uri="{FF2B5EF4-FFF2-40B4-BE49-F238E27FC236}">
                <a16:creationId xmlns:a16="http://schemas.microsoft.com/office/drawing/2014/main" id="{C9488DE4-222C-3A9C-7205-A15692EA6800}"/>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a:t>
            </a:fld>
            <a:endParaRPr lang="zh-CN" altLang="en-US" dirty="0">
              <a:solidFill>
                <a:prstClr val="black">
                  <a:tint val="75000"/>
                </a:prstClr>
              </a:solidFill>
            </a:endParaRPr>
          </a:p>
        </p:txBody>
      </p:sp>
      <p:sp>
        <p:nvSpPr>
          <p:cNvPr id="3" name="矩形 2">
            <a:extLst>
              <a:ext uri="{FF2B5EF4-FFF2-40B4-BE49-F238E27FC236}">
                <a16:creationId xmlns:a16="http://schemas.microsoft.com/office/drawing/2014/main" id="{84F48A8D-8E56-37FA-9428-51544696DFCA}"/>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求解插值问题的基本思路</a:t>
            </a:r>
          </a:p>
        </p:txBody>
      </p:sp>
    </p:spTree>
    <p:extLst>
      <p:ext uri="{BB962C8B-B14F-4D97-AF65-F5344CB8AC3E}">
        <p14:creationId xmlns:p14="http://schemas.microsoft.com/office/powerpoint/2010/main" val="3482585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型曲线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60</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1311" y="1540659"/>
            <a:ext cx="3679302" cy="2905739"/>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2272" y="2592878"/>
            <a:ext cx="1263700" cy="576248"/>
          </a:xfrm>
          <a:prstGeom prst="rect">
            <a:avLst/>
          </a:prstGeom>
        </p:spPr>
      </p:pic>
      <p:sp>
        <p:nvSpPr>
          <p:cNvPr id="4" name="文本框 3">
            <a:extLst>
              <a:ext uri="{FF2B5EF4-FFF2-40B4-BE49-F238E27FC236}">
                <a16:creationId xmlns:a16="http://schemas.microsoft.com/office/drawing/2014/main" id="{FA268A37-6CF3-2376-5A2B-BE58FB4AA735}"/>
              </a:ext>
            </a:extLst>
          </p:cNvPr>
          <p:cNvSpPr txBox="1"/>
          <p:nvPr/>
        </p:nvSpPr>
        <p:spPr>
          <a:xfrm>
            <a:off x="5676879" y="4446398"/>
            <a:ext cx="545342" cy="646331"/>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a=1</a:t>
            </a:r>
          </a:p>
          <a:p>
            <a:r>
              <a:rPr kumimoji="1" lang="en-US" altLang="zh-CN" dirty="0">
                <a:latin typeface="Times New Roman" panose="02020603050405020304" pitchFamily="18" charset="0"/>
                <a:cs typeface="Times New Roman" panose="02020603050405020304" pitchFamily="18" charset="0"/>
              </a:rPr>
              <a:t>b=2</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4242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常用的非线性曲线</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7</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：多项式曲线</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61</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1F83212-2011-62B9-DEC1-4230B3CD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01311" y="1571250"/>
            <a:ext cx="3679302" cy="2844556"/>
          </a:xfrm>
          <a:prstGeom prst="rect">
            <a:avLst/>
          </a:prstGeom>
        </p:spPr>
      </p:pic>
      <p:pic>
        <p:nvPicPr>
          <p:cNvPr id="8" name="图片 7">
            <a:extLst>
              <a:ext uri="{FF2B5EF4-FFF2-40B4-BE49-F238E27FC236}">
                <a16:creationId xmlns:a16="http://schemas.microsoft.com/office/drawing/2014/main" id="{6FE87E10-0773-6D1F-1179-4AAC33082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592" y="2669710"/>
            <a:ext cx="2645420" cy="445141"/>
          </a:xfrm>
          <a:prstGeom prst="rect">
            <a:avLst/>
          </a:prstGeom>
        </p:spPr>
      </p:pic>
    </p:spTree>
    <p:extLst>
      <p:ext uri="{BB962C8B-B14F-4D97-AF65-F5344CB8AC3E}">
        <p14:creationId xmlns:p14="http://schemas.microsoft.com/office/powerpoint/2010/main" val="2141475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62</a:t>
            </a:fld>
            <a:endParaRPr lang="zh-CN" altLang="en-US" dirty="0">
              <a:solidFill>
                <a:prstClr val="black">
                  <a:tint val="75000"/>
                </a:prstClr>
              </a:solidFill>
            </a:endParaRPr>
          </a:p>
        </p:txBody>
      </p:sp>
      <p:pic>
        <p:nvPicPr>
          <p:cNvPr id="18434" name="Picture 2" descr="Panasonic LUMIX FZ80 noise test scene">
            <a:extLst>
              <a:ext uri="{FF2B5EF4-FFF2-40B4-BE49-F238E27FC236}">
                <a16:creationId xmlns:a16="http://schemas.microsoft.com/office/drawing/2014/main" id="{EB32EE86-6CD1-F5DC-2671-B84DD856F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118228"/>
            <a:ext cx="4953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42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63</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9EDCDB8A-CB23-D59F-16E4-52B6A94AE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69" y="1492878"/>
            <a:ext cx="3975100" cy="2552700"/>
          </a:xfrm>
          <a:prstGeom prst="rect">
            <a:avLst/>
          </a:prstGeom>
        </p:spPr>
      </p:pic>
      <p:sp>
        <p:nvSpPr>
          <p:cNvPr id="4" name="文本框 3">
            <a:extLst>
              <a:ext uri="{FF2B5EF4-FFF2-40B4-BE49-F238E27FC236}">
                <a16:creationId xmlns:a16="http://schemas.microsoft.com/office/drawing/2014/main" id="{599049C0-5E8A-CE2C-50CE-97FA7F7645E2}"/>
              </a:ext>
            </a:extLst>
          </p:cNvPr>
          <p:cNvSpPr txBox="1"/>
          <p:nvPr/>
        </p:nvSpPr>
        <p:spPr>
          <a:xfrm>
            <a:off x="5835715" y="2380882"/>
            <a:ext cx="171393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logy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logx+b</a:t>
            </a:r>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A6C3B6F-A205-88F0-4639-264EB2A07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831" y="3075806"/>
            <a:ext cx="3695700" cy="863600"/>
          </a:xfrm>
          <a:prstGeom prst="rect">
            <a:avLst/>
          </a:prstGeom>
        </p:spPr>
      </p:pic>
    </p:spTree>
    <p:extLst>
      <p:ext uri="{BB962C8B-B14F-4D97-AF65-F5344CB8AC3E}">
        <p14:creationId xmlns:p14="http://schemas.microsoft.com/office/powerpoint/2010/main" val="3562222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64</a:t>
            </a:fld>
            <a:endParaRPr lang="zh-CN" altLang="en-US" dirty="0">
              <a:solidFill>
                <a:prstClr val="black">
                  <a:tint val="75000"/>
                </a:prstClr>
              </a:solidFill>
            </a:endParaRPr>
          </a:p>
        </p:txBody>
      </p:sp>
      <p:pic>
        <p:nvPicPr>
          <p:cNvPr id="8" name="图片 7">
            <a:extLst>
              <a:ext uri="{FF2B5EF4-FFF2-40B4-BE49-F238E27FC236}">
                <a16:creationId xmlns:a16="http://schemas.microsoft.com/office/drawing/2014/main" id="{18F6B0CF-B03B-65FB-DB8F-435293BD3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83" y="987574"/>
            <a:ext cx="4124955" cy="1296144"/>
          </a:xfrm>
          <a:prstGeom prst="rect">
            <a:avLst/>
          </a:prstGeom>
        </p:spPr>
      </p:pic>
      <p:pic>
        <p:nvPicPr>
          <p:cNvPr id="11" name="图片 10">
            <a:extLst>
              <a:ext uri="{FF2B5EF4-FFF2-40B4-BE49-F238E27FC236}">
                <a16:creationId xmlns:a16="http://schemas.microsoft.com/office/drawing/2014/main" id="{4E546AB5-A7E3-3CFC-0ACC-F0E8E7660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38" y="2357755"/>
            <a:ext cx="7772400" cy="2590800"/>
          </a:xfrm>
          <a:prstGeom prst="rect">
            <a:avLst/>
          </a:prstGeom>
        </p:spPr>
      </p:pic>
      <p:pic>
        <p:nvPicPr>
          <p:cNvPr id="13" name="图片 12">
            <a:extLst>
              <a:ext uri="{FF2B5EF4-FFF2-40B4-BE49-F238E27FC236}">
                <a16:creationId xmlns:a16="http://schemas.microsoft.com/office/drawing/2014/main" id="{A9F782E9-EF66-8A80-1BED-25343763A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122" y="1061554"/>
            <a:ext cx="3502236" cy="1296201"/>
          </a:xfrm>
          <a:prstGeom prst="rect">
            <a:avLst/>
          </a:prstGeom>
        </p:spPr>
      </p:pic>
    </p:spTree>
    <p:extLst>
      <p:ext uri="{BB962C8B-B14F-4D97-AF65-F5344CB8AC3E}">
        <p14:creationId xmlns:p14="http://schemas.microsoft.com/office/powerpoint/2010/main" val="3453718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65</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9A10C98A-7AE3-2B13-DA19-1714D670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03598"/>
            <a:ext cx="7772400" cy="3316471"/>
          </a:xfrm>
          <a:prstGeom prst="rect">
            <a:avLst/>
          </a:prstGeom>
        </p:spPr>
      </p:pic>
    </p:spTree>
    <p:extLst>
      <p:ext uri="{BB962C8B-B14F-4D97-AF65-F5344CB8AC3E}">
        <p14:creationId xmlns:p14="http://schemas.microsoft.com/office/powerpoint/2010/main" val="2959931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66</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26875BFD-E5FE-C0AF-E3FD-D223B930F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36" y="932527"/>
            <a:ext cx="6838528" cy="3844142"/>
          </a:xfrm>
          <a:prstGeom prst="rect">
            <a:avLst/>
          </a:prstGeom>
        </p:spPr>
      </p:pic>
    </p:spTree>
    <p:extLst>
      <p:ext uri="{BB962C8B-B14F-4D97-AF65-F5344CB8AC3E}">
        <p14:creationId xmlns:p14="http://schemas.microsoft.com/office/powerpoint/2010/main" val="147332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67</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DCD1F788-2FC2-0D52-CEB2-09A11DD33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91" y="902858"/>
            <a:ext cx="8641213" cy="1184191"/>
          </a:xfrm>
          <a:prstGeom prst="rect">
            <a:avLst/>
          </a:prstGeom>
        </p:spPr>
      </p:pic>
      <p:pic>
        <p:nvPicPr>
          <p:cNvPr id="8" name="图片 7">
            <a:extLst>
              <a:ext uri="{FF2B5EF4-FFF2-40B4-BE49-F238E27FC236}">
                <a16:creationId xmlns:a16="http://schemas.microsoft.com/office/drawing/2014/main" id="{34FC46EA-BD40-3D7E-FB64-BEA4307BF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91" y="2194284"/>
            <a:ext cx="3259835" cy="2754271"/>
          </a:xfrm>
          <a:prstGeom prst="rect">
            <a:avLst/>
          </a:prstGeom>
        </p:spPr>
      </p:pic>
      <p:pic>
        <p:nvPicPr>
          <p:cNvPr id="10" name="图片 9">
            <a:extLst>
              <a:ext uri="{FF2B5EF4-FFF2-40B4-BE49-F238E27FC236}">
                <a16:creationId xmlns:a16="http://schemas.microsoft.com/office/drawing/2014/main" id="{298E1349-DFBC-73B9-D9E9-AC451BAD4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500" y="2129382"/>
            <a:ext cx="3924300" cy="381000"/>
          </a:xfrm>
          <a:prstGeom prst="rect">
            <a:avLst/>
          </a:prstGeom>
        </p:spPr>
      </p:pic>
      <p:sp>
        <p:nvSpPr>
          <p:cNvPr id="11" name="文本框 10">
            <a:extLst>
              <a:ext uri="{FF2B5EF4-FFF2-40B4-BE49-F238E27FC236}">
                <a16:creationId xmlns:a16="http://schemas.microsoft.com/office/drawing/2014/main" id="{F963F5CF-86D5-8FC5-F722-8CE397D2FA8D}"/>
              </a:ext>
            </a:extLst>
          </p:cNvPr>
          <p:cNvSpPr txBox="1"/>
          <p:nvPr/>
        </p:nvSpPr>
        <p:spPr>
          <a:xfrm>
            <a:off x="7582010" y="3255274"/>
            <a:ext cx="1104790" cy="923330"/>
          </a:xfrm>
          <a:prstGeom prst="rect">
            <a:avLst/>
          </a:prstGeom>
          <a:noFill/>
        </p:spPr>
        <p:txBody>
          <a:bodyPr wrap="none" rtlCol="0">
            <a:spAutoFit/>
          </a:bodyPr>
          <a:lstStyle/>
          <a:p>
            <a:r>
              <a:rPr kumimoji="1" lang="en-US" altLang="zh-CN" dirty="0"/>
              <a:t>R</a:t>
            </a:r>
          </a:p>
          <a:p>
            <a:r>
              <a:rPr kumimoji="1" lang="en-US" altLang="zh-CN" dirty="0"/>
              <a:t>G</a:t>
            </a:r>
            <a:r>
              <a:rPr kumimoji="1" lang="zh-CN" altLang="en-US" dirty="0"/>
              <a:t>  </a:t>
            </a:r>
            <a:r>
              <a:rPr kumimoji="1" lang="en-US" altLang="zh-CN" dirty="0"/>
              <a:t>=</a:t>
            </a:r>
            <a:r>
              <a:rPr kumimoji="1" lang="zh-CN" altLang="en-US" dirty="0"/>
              <a:t> </a:t>
            </a:r>
            <a:r>
              <a:rPr kumimoji="1" lang="en-US" altLang="zh-CN" dirty="0"/>
              <a:t>M</a:t>
            </a:r>
            <a:r>
              <a:rPr kumimoji="1" lang="en-US" altLang="zh-CN" baseline="-25000" dirty="0"/>
              <a:t>3x11</a:t>
            </a:r>
            <a:endParaRPr kumimoji="1" lang="en-US" altLang="zh-CN" dirty="0"/>
          </a:p>
          <a:p>
            <a:r>
              <a:rPr kumimoji="1" lang="en-US" altLang="zh-CN" dirty="0"/>
              <a:t>B</a:t>
            </a:r>
            <a:endParaRPr kumimoji="1" lang="zh-CN" altLang="en-US" dirty="0"/>
          </a:p>
        </p:txBody>
      </p:sp>
      <p:pic>
        <p:nvPicPr>
          <p:cNvPr id="12" name="图片 11">
            <a:extLst>
              <a:ext uri="{FF2B5EF4-FFF2-40B4-BE49-F238E27FC236}">
                <a16:creationId xmlns:a16="http://schemas.microsoft.com/office/drawing/2014/main" id="{B6C84EB1-887E-889D-93D5-DEDD4C517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776943" y="3698635"/>
            <a:ext cx="2133923" cy="314210"/>
          </a:xfrm>
          <a:prstGeom prst="rect">
            <a:avLst/>
          </a:prstGeom>
        </p:spPr>
      </p:pic>
      <p:pic>
        <p:nvPicPr>
          <p:cNvPr id="13" name="图片 12">
            <a:extLst>
              <a:ext uri="{FF2B5EF4-FFF2-40B4-BE49-F238E27FC236}">
                <a16:creationId xmlns:a16="http://schemas.microsoft.com/office/drawing/2014/main" id="{514E4923-BB29-2924-B7FA-771B44D73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226" y="3541530"/>
            <a:ext cx="2133923" cy="314210"/>
          </a:xfrm>
          <a:prstGeom prst="rect">
            <a:avLst/>
          </a:prstGeom>
        </p:spPr>
      </p:pic>
      <p:sp>
        <p:nvSpPr>
          <p:cNvPr id="15" name="文本框 14">
            <a:extLst>
              <a:ext uri="{FF2B5EF4-FFF2-40B4-BE49-F238E27FC236}">
                <a16:creationId xmlns:a16="http://schemas.microsoft.com/office/drawing/2014/main" id="{145AF76C-2422-0720-639C-DBE02F8E0828}"/>
              </a:ext>
            </a:extLst>
          </p:cNvPr>
          <p:cNvSpPr txBox="1"/>
          <p:nvPr/>
        </p:nvSpPr>
        <p:spPr>
          <a:xfrm>
            <a:off x="5644988" y="3236970"/>
            <a:ext cx="1272604" cy="923330"/>
          </a:xfrm>
          <a:prstGeom prst="rect">
            <a:avLst/>
          </a:prstGeom>
          <a:noFill/>
        </p:spPr>
        <p:txBody>
          <a:bodyPr wrap="square">
            <a:spAutoFit/>
          </a:bodyPr>
          <a:lstStyle/>
          <a:p>
            <a:r>
              <a:rPr kumimoji="1" lang="zh-CN" altLang="en-US" dirty="0"/>
              <a:t>              </a:t>
            </a:r>
            <a:r>
              <a:rPr kumimoji="1" lang="en-US" altLang="zh-CN" dirty="0"/>
              <a:t>R</a:t>
            </a:r>
          </a:p>
          <a:p>
            <a:r>
              <a:rPr kumimoji="1" lang="en-US" altLang="zh-CN" dirty="0"/>
              <a:t>M</a:t>
            </a:r>
            <a:r>
              <a:rPr kumimoji="1" lang="en-US" altLang="zh-CN" baseline="-25000" dirty="0"/>
              <a:t>11x3</a:t>
            </a:r>
            <a:r>
              <a:rPr kumimoji="1" lang="en-US" altLang="zh-CN" dirty="0"/>
              <a:t> =</a:t>
            </a:r>
            <a:r>
              <a:rPr kumimoji="1" lang="zh-CN" altLang="en-US" dirty="0"/>
              <a:t> </a:t>
            </a:r>
            <a:r>
              <a:rPr kumimoji="1" lang="en-US" altLang="zh-CN" dirty="0"/>
              <a:t>G</a:t>
            </a:r>
          </a:p>
          <a:p>
            <a:r>
              <a:rPr kumimoji="1" lang="zh-CN" altLang="en-US" dirty="0"/>
              <a:t>              </a:t>
            </a:r>
            <a:r>
              <a:rPr kumimoji="1" lang="en-US" altLang="zh-CN" dirty="0"/>
              <a:t>B</a:t>
            </a:r>
            <a:endParaRPr kumimoji="1" lang="zh-CN" altLang="en-US" dirty="0"/>
          </a:p>
        </p:txBody>
      </p:sp>
    </p:spTree>
    <p:extLst>
      <p:ext uri="{BB962C8B-B14F-4D97-AF65-F5344CB8AC3E}">
        <p14:creationId xmlns:p14="http://schemas.microsoft.com/office/powerpoint/2010/main" val="19818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68</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BC48EF3A-5523-7693-B05C-6EC79EC72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6238"/>
            <a:ext cx="7772400" cy="3761026"/>
          </a:xfrm>
          <a:prstGeom prst="rect">
            <a:avLst/>
          </a:prstGeom>
        </p:spPr>
      </p:pic>
    </p:spTree>
    <p:extLst>
      <p:ext uri="{BB962C8B-B14F-4D97-AF65-F5344CB8AC3E}">
        <p14:creationId xmlns:p14="http://schemas.microsoft.com/office/powerpoint/2010/main" val="463224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应用场景总结</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69</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92375014-7035-F888-1441-91E2650846F1}"/>
              </a:ext>
            </a:extLst>
          </p:cNvPr>
          <p:cNvSpPr txBox="1"/>
          <p:nvPr/>
        </p:nvSpPr>
        <p:spPr>
          <a:xfrm>
            <a:off x="337393" y="1117994"/>
            <a:ext cx="3802559" cy="1369606"/>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插值法（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Interpolation</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sz="1400" dirty="0"/>
              <a:t>数据</a:t>
            </a:r>
            <a:r>
              <a:rPr lang="zh-CN" altLang="en-US" sz="1400" dirty="0">
                <a:solidFill>
                  <a:srgbClr val="C00000"/>
                </a:solidFill>
              </a:rPr>
              <a:t>精确可靠</a:t>
            </a:r>
            <a:r>
              <a:rPr lang="zh-CN" altLang="en-US" sz="1400" dirty="0"/>
              <a:t>，无明显误差或噪声。</a:t>
            </a:r>
            <a:endParaRPr lang="en-US" altLang="zh-CN" sz="1400" dirty="0"/>
          </a:p>
          <a:p>
            <a:pPr marL="285750" indent="-285750">
              <a:buFont typeface="Arial" panose="020B0604020202020204" pitchFamily="34" charset="0"/>
              <a:buChar char="•"/>
            </a:pPr>
            <a:r>
              <a:rPr lang="zh-CN" altLang="en-US" sz="1400" dirty="0"/>
              <a:t>需要在已知数据点之间进行精确计算。</a:t>
            </a:r>
            <a:endParaRPr lang="en-US" altLang="zh-CN" sz="1400" dirty="0"/>
          </a:p>
          <a:p>
            <a:pPr marL="285750" indent="-285750">
              <a:buFont typeface="Arial" panose="020B0604020202020204" pitchFamily="34" charset="0"/>
              <a:buChar char="•"/>
            </a:pPr>
            <a:r>
              <a:rPr lang="zh-CN" altLang="en-US" sz="1400" dirty="0"/>
              <a:t>应用于数值分析、</a:t>
            </a:r>
            <a:r>
              <a:rPr lang="zh-CN" altLang="en-US" sz="1400" dirty="0">
                <a:solidFill>
                  <a:srgbClr val="C00000"/>
                </a:solidFill>
              </a:rPr>
              <a:t>计算机图形学</a:t>
            </a:r>
            <a:r>
              <a:rPr lang="zh-CN" altLang="en-US" sz="1400" dirty="0"/>
              <a:t>、</a:t>
            </a:r>
            <a:r>
              <a:rPr lang="zh-CN" altLang="en-US" sz="1400" dirty="0">
                <a:solidFill>
                  <a:srgbClr val="C00000"/>
                </a:solidFill>
              </a:rPr>
              <a:t>精密工程</a:t>
            </a:r>
            <a:r>
              <a:rPr lang="zh-CN" altLang="en-US" sz="1400" dirty="0"/>
              <a:t>等领域。</a:t>
            </a:r>
            <a:endParaRPr lang="en-US" altLang="zh-CN" sz="1400" i="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9A21268-8C79-06A4-F111-8C92B0B4D47B}"/>
              </a:ext>
            </a:extLst>
          </p:cNvPr>
          <p:cNvSpPr txBox="1"/>
          <p:nvPr/>
        </p:nvSpPr>
        <p:spPr>
          <a:xfrm>
            <a:off x="5004048" y="1117994"/>
            <a:ext cx="3888432" cy="1440394"/>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拟合法（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Approximation/Fitting</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t>数据</a:t>
            </a:r>
            <a:r>
              <a:rPr lang="zh-CN" altLang="en-US" sz="1400" dirty="0">
                <a:solidFill>
                  <a:srgbClr val="C00000"/>
                </a:solidFill>
              </a:rPr>
              <a:t>存在误差或噪声</a:t>
            </a:r>
            <a:r>
              <a:rPr lang="zh-CN" altLang="en-US" sz="1400" dirty="0"/>
              <a:t>，需要考虑统计误差。</a:t>
            </a:r>
            <a:endParaRPr lang="en-US" altLang="zh-CN" sz="1400" dirty="0"/>
          </a:p>
          <a:p>
            <a:pPr marL="285750" indent="-285750">
              <a:lnSpc>
                <a:spcPct val="150000"/>
              </a:lnSpc>
              <a:buFont typeface="Arial" panose="020B0604020202020204" pitchFamily="34" charset="0"/>
              <a:buChar char="•"/>
            </a:pPr>
            <a:r>
              <a:rPr lang="zh-CN" altLang="en-US" sz="1400" dirty="0"/>
              <a:t>需要分析数据的总体趋势或规律。</a:t>
            </a:r>
            <a:endParaRPr lang="en-US" altLang="zh-CN" sz="1400" dirty="0"/>
          </a:p>
          <a:p>
            <a:pPr marL="285750" indent="-285750">
              <a:lnSpc>
                <a:spcPct val="150000"/>
              </a:lnSpc>
              <a:buFont typeface="Arial" panose="020B0604020202020204" pitchFamily="34" charset="0"/>
              <a:buChar char="•"/>
            </a:pPr>
            <a:r>
              <a:rPr lang="zh-CN" altLang="en-US" sz="1400" dirty="0"/>
              <a:t>应用于</a:t>
            </a:r>
            <a:r>
              <a:rPr lang="zh-CN" altLang="en-US" sz="1400" dirty="0">
                <a:solidFill>
                  <a:srgbClr val="C00000"/>
                </a:solidFill>
              </a:rPr>
              <a:t>实验数据分析、机器学习</a:t>
            </a:r>
            <a:r>
              <a:rPr lang="zh-CN" altLang="en-US" sz="1400" dirty="0"/>
              <a:t>等领域。</a:t>
            </a:r>
            <a:endParaRPr lang="zh-CN" altLang="en" sz="1400" dirty="0"/>
          </a:p>
        </p:txBody>
      </p:sp>
      <p:sp>
        <p:nvSpPr>
          <p:cNvPr id="9" name="文本框 8">
            <a:extLst>
              <a:ext uri="{FF2B5EF4-FFF2-40B4-BE49-F238E27FC236}">
                <a16:creationId xmlns:a16="http://schemas.microsoft.com/office/drawing/2014/main" id="{580B555B-D27C-E6F7-AF4F-BFC2C5CED929}"/>
              </a:ext>
            </a:extLst>
          </p:cNvPr>
          <p:cNvSpPr txBox="1"/>
          <p:nvPr/>
        </p:nvSpPr>
        <p:spPr>
          <a:xfrm>
            <a:off x="1972515" y="2968578"/>
            <a:ext cx="877163" cy="369332"/>
          </a:xfrm>
          <a:prstGeom prst="rect">
            <a:avLst/>
          </a:prstGeom>
          <a:noFill/>
        </p:spPr>
        <p:txBody>
          <a:bodyPr wrap="none" rtlCol="0">
            <a:spAutoFit/>
          </a:bodyPr>
          <a:lstStyle/>
          <a:p>
            <a:r>
              <a:rPr kumimoji="1" lang="zh-CN" altLang="en-US" dirty="0"/>
              <a:t>插值法</a:t>
            </a:r>
          </a:p>
        </p:txBody>
      </p:sp>
      <p:sp>
        <p:nvSpPr>
          <p:cNvPr id="13" name="文本框 12">
            <a:extLst>
              <a:ext uri="{FF2B5EF4-FFF2-40B4-BE49-F238E27FC236}">
                <a16:creationId xmlns:a16="http://schemas.microsoft.com/office/drawing/2014/main" id="{F11FCE51-C06A-D31B-EE31-02DF57E7B7DA}"/>
              </a:ext>
            </a:extLst>
          </p:cNvPr>
          <p:cNvSpPr txBox="1"/>
          <p:nvPr/>
        </p:nvSpPr>
        <p:spPr>
          <a:xfrm>
            <a:off x="6100888" y="2968578"/>
            <a:ext cx="878767" cy="369332"/>
          </a:xfrm>
          <a:prstGeom prst="rect">
            <a:avLst/>
          </a:prstGeom>
          <a:noFill/>
        </p:spPr>
        <p:txBody>
          <a:bodyPr wrap="none" rtlCol="0">
            <a:spAutoFit/>
          </a:bodyPr>
          <a:lstStyle/>
          <a:p>
            <a:r>
              <a:rPr kumimoji="1" lang="zh-CN" altLang="en-US" dirty="0"/>
              <a:t>拟合法</a:t>
            </a:r>
          </a:p>
        </p:txBody>
      </p:sp>
      <p:cxnSp>
        <p:nvCxnSpPr>
          <p:cNvPr id="15" name="直线箭头连接符 14">
            <a:extLst>
              <a:ext uri="{FF2B5EF4-FFF2-40B4-BE49-F238E27FC236}">
                <a16:creationId xmlns:a16="http://schemas.microsoft.com/office/drawing/2014/main" id="{227AEC7F-5A30-8A68-54DB-EEB2E1C82371}"/>
              </a:ext>
            </a:extLst>
          </p:cNvPr>
          <p:cNvCxnSpPr>
            <a:cxnSpLocks/>
          </p:cNvCxnSpPr>
          <p:nvPr/>
        </p:nvCxnSpPr>
        <p:spPr>
          <a:xfrm>
            <a:off x="3892815" y="3153244"/>
            <a:ext cx="1358369"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21F062E-7C37-218A-F052-EC089BEDC464}"/>
              </a:ext>
            </a:extLst>
          </p:cNvPr>
          <p:cNvSpPr txBox="1"/>
          <p:nvPr/>
        </p:nvSpPr>
        <p:spPr>
          <a:xfrm>
            <a:off x="5258231" y="3480559"/>
            <a:ext cx="3380065"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最小二乘法</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线性拟合</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非线性拟合：多项式拟合、指数、对数、幂函数模型、神经网络模型</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CCEC03C1-A448-C2AB-9D8E-D7C2B0BD221C}"/>
              </a:ext>
            </a:extLst>
          </p:cNvPr>
          <p:cNvSpPr txBox="1"/>
          <p:nvPr/>
        </p:nvSpPr>
        <p:spPr>
          <a:xfrm>
            <a:off x="1072208" y="3480559"/>
            <a:ext cx="3024336"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多项式插值</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拉格朗日多项式插值</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分段插值</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分段线性插值、三次样条插值</a:t>
            </a:r>
          </a:p>
        </p:txBody>
      </p:sp>
      <p:sp>
        <p:nvSpPr>
          <p:cNvPr id="4" name="文本框 3">
            <a:extLst>
              <a:ext uri="{FF2B5EF4-FFF2-40B4-BE49-F238E27FC236}">
                <a16:creationId xmlns:a16="http://schemas.microsoft.com/office/drawing/2014/main" id="{7E23E179-485C-F87D-962B-589FE4A27BCD}"/>
              </a:ext>
            </a:extLst>
          </p:cNvPr>
          <p:cNvSpPr txBox="1"/>
          <p:nvPr/>
        </p:nvSpPr>
        <p:spPr>
          <a:xfrm>
            <a:off x="3600675" y="2844441"/>
            <a:ext cx="1759305" cy="307777"/>
          </a:xfrm>
          <a:prstGeom prst="rect">
            <a:avLst/>
          </a:prstGeom>
          <a:noFill/>
        </p:spPr>
        <p:txBody>
          <a:bodyPr wrap="square">
            <a:spAutoFit/>
          </a:bodyPr>
          <a:lstStyle/>
          <a:p>
            <a:pPr algn="ct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观测点有误差</a:t>
            </a:r>
            <a:endParaRPr lang="zh-CN" altLang="en-US" sz="1400" dirty="0"/>
          </a:p>
        </p:txBody>
      </p:sp>
    </p:spTree>
    <p:extLst>
      <p:ext uri="{BB962C8B-B14F-4D97-AF65-F5344CB8AC3E}">
        <p14:creationId xmlns:p14="http://schemas.microsoft.com/office/powerpoint/2010/main" val="36775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D036431-D291-EE74-182A-2D04CA3B4F0C}"/>
              </a:ext>
            </a:extLst>
          </p:cNvPr>
          <p:cNvSpPr/>
          <p:nvPr/>
        </p:nvSpPr>
        <p:spPr>
          <a:xfrm>
            <a:off x="395536" y="194945"/>
            <a:ext cx="4824536"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）拉格朗日多项式插值</a:t>
            </a:r>
          </a:p>
        </p:txBody>
      </p:sp>
      <p:graphicFrame>
        <p:nvGraphicFramePr>
          <p:cNvPr id="2" name="Object 4">
            <a:extLst>
              <a:ext uri="{FF2B5EF4-FFF2-40B4-BE49-F238E27FC236}">
                <a16:creationId xmlns:a16="http://schemas.microsoft.com/office/drawing/2014/main" id="{4CB69F15-6B72-A9DB-A3DB-0C65E978B1BC}"/>
              </a:ext>
            </a:extLst>
          </p:cNvPr>
          <p:cNvGraphicFramePr>
            <a:graphicFrameLocks noChangeAspect="1"/>
          </p:cNvGraphicFramePr>
          <p:nvPr>
            <p:extLst>
              <p:ext uri="{D42A27DB-BD31-4B8C-83A1-F6EECF244321}">
                <p14:modId xmlns:p14="http://schemas.microsoft.com/office/powerpoint/2010/main" val="1648436266"/>
              </p:ext>
            </p:extLst>
          </p:nvPr>
        </p:nvGraphicFramePr>
        <p:xfrm>
          <a:off x="215454" y="874956"/>
          <a:ext cx="5184700" cy="661497"/>
        </p:xfrm>
        <a:graphic>
          <a:graphicData uri="http://schemas.openxmlformats.org/presentationml/2006/ole">
            <mc:AlternateContent xmlns:mc="http://schemas.openxmlformats.org/markup-compatibility/2006">
              <mc:Choice xmlns:v="urn:schemas-microsoft-com:vml" Requires="v">
                <p:oleObj spid="_x0000_s2076" name="Equation" r:id="rId4" imgW="77533500" imgH="9944100" progId="Equation.DSMT4">
                  <p:embed/>
                </p:oleObj>
              </mc:Choice>
              <mc:Fallback>
                <p:oleObj name="Equation" r:id="rId4" imgW="77533500" imgH="9944100" progId="Equation.DSMT4">
                  <p:embed/>
                  <p:pic>
                    <p:nvPicPr>
                      <p:cNvPr id="6146" name="Object 4">
                        <a:extLst>
                          <a:ext uri="{FF2B5EF4-FFF2-40B4-BE49-F238E27FC236}">
                            <a16:creationId xmlns:a16="http://schemas.microsoft.com/office/drawing/2014/main" id="{5A6D36BE-33A7-C9F4-5D41-FEED7ECD1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54" y="874956"/>
                        <a:ext cx="5184700" cy="661497"/>
                      </a:xfrm>
                      <a:prstGeom prst="rect">
                        <a:avLst/>
                      </a:prstGeom>
                      <a:noFill/>
                    </p:spPr>
                  </p:pic>
                </p:oleObj>
              </mc:Fallback>
            </mc:AlternateContent>
          </a:graphicData>
        </a:graphic>
      </p:graphicFrame>
      <p:graphicFrame>
        <p:nvGraphicFramePr>
          <p:cNvPr id="4" name="Object 14">
            <a:extLst>
              <a:ext uri="{FF2B5EF4-FFF2-40B4-BE49-F238E27FC236}">
                <a16:creationId xmlns:a16="http://schemas.microsoft.com/office/drawing/2014/main" id="{8B2C1C5C-EB79-7DF0-AF5C-21A5CE8C00F4}"/>
              </a:ext>
            </a:extLst>
          </p:cNvPr>
          <p:cNvGraphicFramePr>
            <a:graphicFrameLocks noChangeAspect="1"/>
          </p:cNvGraphicFramePr>
          <p:nvPr>
            <p:extLst>
              <p:ext uri="{D42A27DB-BD31-4B8C-83A1-F6EECF244321}">
                <p14:modId xmlns:p14="http://schemas.microsoft.com/office/powerpoint/2010/main" val="398951274"/>
              </p:ext>
            </p:extLst>
          </p:nvPr>
        </p:nvGraphicFramePr>
        <p:xfrm>
          <a:off x="215454" y="1579438"/>
          <a:ext cx="6264598" cy="891983"/>
        </p:xfrm>
        <a:graphic>
          <a:graphicData uri="http://schemas.openxmlformats.org/presentationml/2006/ole">
            <mc:AlternateContent xmlns:mc="http://schemas.openxmlformats.org/markup-compatibility/2006">
              <mc:Choice xmlns:v="urn:schemas-microsoft-com:vml" Requires="v">
                <p:oleObj spid="_x0000_s2077" name="Equation" r:id="rId6" imgW="90398600" imgH="12877800" progId="Equation.DSMT4">
                  <p:embed/>
                </p:oleObj>
              </mc:Choice>
              <mc:Fallback>
                <p:oleObj name="Equation" r:id="rId6" imgW="90398600" imgH="12877800" progId="Equation.DSMT4">
                  <p:embed/>
                  <p:pic>
                    <p:nvPicPr>
                      <p:cNvPr id="6147" name="Object 14">
                        <a:extLst>
                          <a:ext uri="{FF2B5EF4-FFF2-40B4-BE49-F238E27FC236}">
                            <a16:creationId xmlns:a16="http://schemas.microsoft.com/office/drawing/2014/main" id="{FF6FCE65-B650-8B2D-BFA5-5BA03BD66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54" y="1579438"/>
                        <a:ext cx="6264598" cy="891983"/>
                      </a:xfrm>
                      <a:prstGeom prst="rect">
                        <a:avLst/>
                      </a:prstGeom>
                      <a:noFill/>
                      <a:ln>
                        <a:noFill/>
                      </a:ln>
                      <a:effectLst/>
                    </p:spPr>
                  </p:pic>
                </p:oleObj>
              </mc:Fallback>
            </mc:AlternateContent>
          </a:graphicData>
        </a:graphic>
      </p:graphicFrame>
      <p:sp>
        <p:nvSpPr>
          <p:cNvPr id="5" name="Text Box 8">
            <a:extLst>
              <a:ext uri="{FF2B5EF4-FFF2-40B4-BE49-F238E27FC236}">
                <a16:creationId xmlns:a16="http://schemas.microsoft.com/office/drawing/2014/main" id="{E359B590-252C-433B-6E68-F2B80F61E63E}"/>
              </a:ext>
            </a:extLst>
          </p:cNvPr>
          <p:cNvSpPr txBox="1">
            <a:spLocks noChangeArrowheads="1"/>
          </p:cNvSpPr>
          <p:nvPr/>
        </p:nvSpPr>
        <p:spPr bwMode="auto">
          <a:xfrm>
            <a:off x="213305" y="2329740"/>
            <a:ext cx="16866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i="1" dirty="0">
                <a:latin typeface="Times New Roman" panose="02020603050405020304" pitchFamily="18" charset="0"/>
              </a:rPr>
              <a:t>k</a:t>
            </a:r>
            <a:r>
              <a:rPr lang="en-US" altLang="zh-CN" b="0" dirty="0">
                <a:latin typeface="Times New Roman" panose="02020603050405020304" pitchFamily="18" charset="0"/>
              </a:rPr>
              <a:t> = 0, 1, 2, …, </a:t>
            </a:r>
            <a:r>
              <a:rPr lang="en-US" altLang="zh-CN" b="0" i="1" dirty="0">
                <a:latin typeface="Times New Roman" panose="02020603050405020304" pitchFamily="18" charset="0"/>
              </a:rPr>
              <a:t>n</a:t>
            </a:r>
            <a:endParaRPr lang="en-US" altLang="en-US" b="0" i="1" dirty="0">
              <a:latin typeface="Times New Roman" panose="02020603050405020304" pitchFamily="18" charset="0"/>
            </a:endParaRPr>
          </a:p>
        </p:txBody>
      </p:sp>
      <p:sp>
        <p:nvSpPr>
          <p:cNvPr id="14" name="文本框 13">
            <a:extLst>
              <a:ext uri="{FF2B5EF4-FFF2-40B4-BE49-F238E27FC236}">
                <a16:creationId xmlns:a16="http://schemas.microsoft.com/office/drawing/2014/main" id="{FF545EC4-7B1E-FD61-79F1-5735229F8D24}"/>
              </a:ext>
            </a:extLst>
          </p:cNvPr>
          <p:cNvSpPr txBox="1"/>
          <p:nvPr/>
        </p:nvSpPr>
        <p:spPr>
          <a:xfrm>
            <a:off x="6620842" y="1702263"/>
            <a:ext cx="2304256" cy="646331"/>
          </a:xfrm>
          <a:prstGeom prst="rect">
            <a:avLst/>
          </a:prstGeom>
          <a:solidFill>
            <a:schemeClr val="accent2">
              <a:lumMod val="20000"/>
              <a:lumOff val="80000"/>
            </a:schemeClr>
          </a:solidFill>
        </p:spPr>
        <p:txBody>
          <a:bodyPr wrap="square">
            <a:spAutoFit/>
          </a:bodyPr>
          <a:lstStyle/>
          <a:p>
            <a:pPr algn="ctr" eaLnBrk="1" hangingPunct="1"/>
            <a:r>
              <a:rPr lang="zh-CN" altLang="en-US" sz="1800" dirty="0"/>
              <a:t>拉格朗日插值基函数</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basis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function</a:t>
            </a:r>
            <a:r>
              <a:rPr lang="zh-CN" altLang="en-US" sz="1800" dirty="0">
                <a:latin typeface="Times New Roman" panose="02020603050405020304" pitchFamily="18" charset="0"/>
                <a:cs typeface="Times New Roman" panose="02020603050405020304" pitchFamily="18" charset="0"/>
              </a:rPr>
              <a:t>）</a:t>
            </a:r>
          </a:p>
        </p:txBody>
      </p:sp>
      <p:sp>
        <p:nvSpPr>
          <p:cNvPr id="16" name="文本框 15">
            <a:extLst>
              <a:ext uri="{FF2B5EF4-FFF2-40B4-BE49-F238E27FC236}">
                <a16:creationId xmlns:a16="http://schemas.microsoft.com/office/drawing/2014/main" id="{A6376C0B-D7B5-11FB-2A95-D27B787CBF06}"/>
              </a:ext>
            </a:extLst>
          </p:cNvPr>
          <p:cNvSpPr txBox="1"/>
          <p:nvPr/>
        </p:nvSpPr>
        <p:spPr>
          <a:xfrm>
            <a:off x="6728854" y="1021038"/>
            <a:ext cx="2088232" cy="369332"/>
          </a:xfrm>
          <a:prstGeom prst="rect">
            <a:avLst/>
          </a:prstGeom>
          <a:solidFill>
            <a:schemeClr val="accent2">
              <a:lumMod val="20000"/>
              <a:lumOff val="80000"/>
            </a:schemeClr>
          </a:solidFill>
        </p:spPr>
        <p:txBody>
          <a:bodyPr wrap="square">
            <a:spAutoFit/>
          </a:bodyPr>
          <a:lstStyle/>
          <a:p>
            <a:pPr eaLnBrk="1" hangingPunct="1"/>
            <a:r>
              <a:rPr lang="zh-CN" altLang="en-US" sz="1800" dirty="0"/>
              <a:t>拉格朗日插值公式</a:t>
            </a:r>
          </a:p>
        </p:txBody>
      </p:sp>
      <p:pic>
        <p:nvPicPr>
          <p:cNvPr id="6" name="Picture 2">
            <a:extLst>
              <a:ext uri="{FF2B5EF4-FFF2-40B4-BE49-F238E27FC236}">
                <a16:creationId xmlns:a16="http://schemas.microsoft.com/office/drawing/2014/main" id="{AF30260A-AC4E-A984-3779-54DBDE7FD9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734" y="2931790"/>
            <a:ext cx="1686680" cy="14902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34546E74-BCF5-9785-6924-696E3DE8E1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7744" y="2929912"/>
            <a:ext cx="1686680" cy="14902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1AFAECC-4092-E574-EF30-0BABA10AFF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8440" y="2952071"/>
            <a:ext cx="1661599" cy="146805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DD108EDA-21C8-55E7-CF15-1673BA4F23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733" y="3147814"/>
            <a:ext cx="310614" cy="207076"/>
          </a:xfrm>
          <a:prstGeom prst="rect">
            <a:avLst/>
          </a:prstGeom>
        </p:spPr>
      </p:pic>
      <p:pic>
        <p:nvPicPr>
          <p:cNvPr id="10" name="图片 9">
            <a:extLst>
              <a:ext uri="{FF2B5EF4-FFF2-40B4-BE49-F238E27FC236}">
                <a16:creationId xmlns:a16="http://schemas.microsoft.com/office/drawing/2014/main" id="{24860D65-425F-1BDC-E0C3-98C9671654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1760" y="4210331"/>
            <a:ext cx="310614" cy="183183"/>
          </a:xfrm>
          <a:prstGeom prst="rect">
            <a:avLst/>
          </a:prstGeom>
        </p:spPr>
      </p:pic>
      <p:pic>
        <p:nvPicPr>
          <p:cNvPr id="11" name="图片 10">
            <a:extLst>
              <a:ext uri="{FF2B5EF4-FFF2-40B4-BE49-F238E27FC236}">
                <a16:creationId xmlns:a16="http://schemas.microsoft.com/office/drawing/2014/main" id="{5C4A09A7-D113-3F33-30FF-E9474ED09D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94000" y="3867894"/>
            <a:ext cx="302649" cy="183182"/>
          </a:xfrm>
          <a:prstGeom prst="rect">
            <a:avLst/>
          </a:prstGeom>
        </p:spPr>
      </p:pic>
      <p:sp>
        <p:nvSpPr>
          <p:cNvPr id="12" name="文本框 11">
            <a:extLst>
              <a:ext uri="{FF2B5EF4-FFF2-40B4-BE49-F238E27FC236}">
                <a16:creationId xmlns:a16="http://schemas.microsoft.com/office/drawing/2014/main" id="{767DBEA8-0CF3-2203-E76C-94FE2149EE2A}"/>
              </a:ext>
            </a:extLst>
          </p:cNvPr>
          <p:cNvSpPr txBox="1"/>
          <p:nvPr/>
        </p:nvSpPr>
        <p:spPr>
          <a:xfrm>
            <a:off x="775840" y="4470051"/>
            <a:ext cx="699816" cy="261610"/>
          </a:xfrm>
          <a:prstGeom prst="rect">
            <a:avLst/>
          </a:prstGeom>
          <a:noFill/>
        </p:spPr>
        <p:txBody>
          <a:bodyPr wrap="square" rtlCol="0">
            <a:spAutoFit/>
          </a:bodyPr>
          <a:lstStyle/>
          <a:p>
            <a:r>
              <a:rPr kumimoji="1" lang="en-US" altLang="zh-CN" sz="1100" dirty="0">
                <a:latin typeface="Times New Roman" panose="02020603050405020304" pitchFamily="18" charset="0"/>
                <a:cs typeface="Times New Roman" panose="02020603050405020304" pitchFamily="18" charset="0"/>
              </a:rPr>
              <a:t>1,0,0</a:t>
            </a:r>
            <a:endParaRPr kumimoji="1" lang="zh-CN" altLang="en-US" sz="11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1494106-87F6-3F8D-FCEE-703BB8A94BED}"/>
              </a:ext>
            </a:extLst>
          </p:cNvPr>
          <p:cNvSpPr txBox="1"/>
          <p:nvPr/>
        </p:nvSpPr>
        <p:spPr>
          <a:xfrm>
            <a:off x="2852799" y="4473722"/>
            <a:ext cx="524980" cy="261610"/>
          </a:xfrm>
          <a:prstGeom prst="rect">
            <a:avLst/>
          </a:prstGeom>
          <a:noFill/>
        </p:spPr>
        <p:txBody>
          <a:bodyPr wrap="square" rtlCol="0">
            <a:spAutoFit/>
          </a:bodyPr>
          <a:lstStyle/>
          <a:p>
            <a:r>
              <a:rPr kumimoji="1" lang="en-US" altLang="zh-CN" sz="1100" dirty="0">
                <a:latin typeface="Times New Roman" panose="02020603050405020304" pitchFamily="18" charset="0"/>
                <a:cs typeface="Times New Roman" panose="02020603050405020304" pitchFamily="18" charset="0"/>
              </a:rPr>
              <a:t>0,1,0</a:t>
            </a:r>
            <a:endParaRPr kumimoji="1" lang="zh-CN" altLang="en-US" sz="11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ED68CAA9-77DB-50C4-2FD5-5EA6D288FD89}"/>
              </a:ext>
            </a:extLst>
          </p:cNvPr>
          <p:cNvSpPr txBox="1"/>
          <p:nvPr/>
        </p:nvSpPr>
        <p:spPr>
          <a:xfrm>
            <a:off x="4572000" y="4470051"/>
            <a:ext cx="515302" cy="261610"/>
          </a:xfrm>
          <a:prstGeom prst="rect">
            <a:avLst/>
          </a:prstGeom>
          <a:noFill/>
        </p:spPr>
        <p:txBody>
          <a:bodyPr wrap="square" rtlCol="0">
            <a:spAutoFit/>
          </a:bodyPr>
          <a:lstStyle/>
          <a:p>
            <a:r>
              <a:rPr kumimoji="1" lang="en-US" altLang="zh-CN" sz="1100" dirty="0">
                <a:latin typeface="Times New Roman" panose="02020603050405020304" pitchFamily="18" charset="0"/>
                <a:cs typeface="Times New Roman" panose="02020603050405020304" pitchFamily="18" charset="0"/>
              </a:rPr>
              <a:t>0,0,1</a:t>
            </a:r>
            <a:endParaRPr kumimoji="1" lang="zh-CN" altLang="en-US" sz="1100" dirty="0">
              <a:latin typeface="Times New Roman" panose="02020603050405020304" pitchFamily="18" charset="0"/>
              <a:cs typeface="Times New Roman" panose="02020603050405020304" pitchFamily="18" charset="0"/>
            </a:endParaRPr>
          </a:p>
        </p:txBody>
      </p:sp>
      <p:pic>
        <p:nvPicPr>
          <p:cNvPr id="17" name="Picture 4">
            <a:extLst>
              <a:ext uri="{FF2B5EF4-FFF2-40B4-BE49-F238E27FC236}">
                <a16:creationId xmlns:a16="http://schemas.microsoft.com/office/drawing/2014/main" id="{9E5568E3-6CC0-0964-7ABE-8ADCD08FD8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1860" y="2547587"/>
            <a:ext cx="2272513" cy="20078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Object 4">
            <a:extLst>
              <a:ext uri="{FF2B5EF4-FFF2-40B4-BE49-F238E27FC236}">
                <a16:creationId xmlns:a16="http://schemas.microsoft.com/office/drawing/2014/main" id="{0D13BE17-3CD6-865C-7530-D55FAE4C39D6}"/>
              </a:ext>
            </a:extLst>
          </p:cNvPr>
          <p:cNvGraphicFramePr>
            <a:graphicFrameLocks noChangeAspect="1"/>
          </p:cNvGraphicFramePr>
          <p:nvPr>
            <p:extLst>
              <p:ext uri="{D42A27DB-BD31-4B8C-83A1-F6EECF244321}">
                <p14:modId xmlns:p14="http://schemas.microsoft.com/office/powerpoint/2010/main" val="2240044026"/>
              </p:ext>
            </p:extLst>
          </p:nvPr>
        </p:nvGraphicFramePr>
        <p:xfrm>
          <a:off x="6584353" y="4620629"/>
          <a:ext cx="1987526" cy="222063"/>
        </p:xfrm>
        <a:graphic>
          <a:graphicData uri="http://schemas.openxmlformats.org/presentationml/2006/ole">
            <mc:AlternateContent xmlns:mc="http://schemas.openxmlformats.org/markup-compatibility/2006">
              <mc:Choice xmlns:v="urn:schemas-microsoft-com:vml" Requires="v">
                <p:oleObj spid="_x0000_s2078" name="Equation" r:id="rId15" imgW="47104300" imgH="5270500" progId="Equation.DSMT4">
                  <p:embed/>
                </p:oleObj>
              </mc:Choice>
              <mc:Fallback>
                <p:oleObj name="Equation" r:id="rId15" imgW="47104300" imgH="5270500" progId="Equation.DSMT4">
                  <p:embed/>
                  <p:pic>
                    <p:nvPicPr>
                      <p:cNvPr id="2" name="Object 4">
                        <a:extLst>
                          <a:ext uri="{FF2B5EF4-FFF2-40B4-BE49-F238E27FC236}">
                            <a16:creationId xmlns:a16="http://schemas.microsoft.com/office/drawing/2014/main" id="{2B0F8329-B169-B1FB-58C0-ED43E92709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4353" y="4620629"/>
                        <a:ext cx="1987526" cy="222063"/>
                      </a:xfrm>
                      <a:prstGeom prst="rect">
                        <a:avLst/>
                      </a:prstGeom>
                      <a:solidFill>
                        <a:schemeClr val="accent2">
                          <a:lumMod val="20000"/>
                          <a:lumOff val="80000"/>
                          <a:alpha val="50000"/>
                        </a:schemeClr>
                      </a:solidFill>
                      <a:ln>
                        <a:noFill/>
                      </a:ln>
                      <a:effectLst/>
                    </p:spPr>
                  </p:pic>
                </p:oleObj>
              </mc:Fallback>
            </mc:AlternateContent>
          </a:graphicData>
        </a:graphic>
      </p:graphicFrame>
      <p:pic>
        <p:nvPicPr>
          <p:cNvPr id="19" name="图片 18">
            <a:extLst>
              <a:ext uri="{FF2B5EF4-FFF2-40B4-BE49-F238E27FC236}">
                <a16:creationId xmlns:a16="http://schemas.microsoft.com/office/drawing/2014/main" id="{434332C2-F383-3545-41FA-CCDE328707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09102" y="4241600"/>
            <a:ext cx="367154" cy="228451"/>
          </a:xfrm>
          <a:prstGeom prst="rect">
            <a:avLst/>
          </a:prstGeom>
        </p:spPr>
      </p:pic>
    </p:spTree>
    <p:extLst>
      <p:ext uri="{BB962C8B-B14F-4D97-AF65-F5344CB8AC3E}">
        <p14:creationId xmlns:p14="http://schemas.microsoft.com/office/powerpoint/2010/main" val="2537733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4">
            <a:extLst>
              <a:ext uri="{FF2B5EF4-FFF2-40B4-BE49-F238E27FC236}">
                <a16:creationId xmlns:a16="http://schemas.microsoft.com/office/drawing/2014/main" id="{6C1E7E10-08E4-B0E9-7093-E70BFBB6994D}"/>
              </a:ext>
            </a:extLst>
          </p:cNvPr>
          <p:cNvSpPr>
            <a:spLocks noChangeArrowheads="1"/>
          </p:cNvSpPr>
          <p:nvPr/>
        </p:nvSpPr>
        <p:spPr bwMode="auto">
          <a:xfrm>
            <a:off x="395536" y="915566"/>
            <a:ext cx="3759693" cy="2117183"/>
          </a:xfrm>
          <a:prstGeom prst="rect">
            <a:avLst/>
          </a:prstGeom>
          <a:noFill/>
          <a:ln w="19050">
            <a:noFill/>
            <a:prstDash val="dash"/>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dirty="0">
                <a:latin typeface="宋体" panose="02010600030101010101" pitchFamily="2" charset="-122"/>
                <a:ea typeface="宋体" panose="02010600030101010101" pitchFamily="2" charset="-122"/>
              </a:rPr>
              <a:t>设函数</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宋体" panose="02010600030101010101" pitchFamily="2" charset="-122"/>
                <a:ea typeface="宋体" panose="02010600030101010101" pitchFamily="2" charset="-122"/>
              </a:rPr>
              <a:t>在</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dirty="0">
                <a:latin typeface="宋体" panose="02010600030101010101" pitchFamily="2" charset="-122"/>
                <a:ea typeface="宋体" panose="02010600030101010101" pitchFamily="2" charset="-122"/>
              </a:rPr>
              <a:t>个节点</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baseline="-30000" dirty="0">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baseline="-30000" dirty="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err="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i="1" baseline="-30000" dirty="0" err="1">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dirty="0">
                <a:latin typeface="宋体" panose="02010600030101010101" pitchFamily="2" charset="-122"/>
                <a:ea typeface="宋体" panose="02010600030101010101" pitchFamily="2" charset="-122"/>
              </a:rPr>
              <a:t>处的函数值已知，为 </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baseline="-30000" dirty="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baseline="-30000" dirty="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i="1" baseline="-30000" dirty="0" err="1">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i="1" baseline="-30000"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dirty="0">
              <a:latin typeface="宋体" panose="02010600030101010101" pitchFamily="2" charset="-122"/>
              <a:ea typeface="宋体" panose="02010600030101010101" pitchFamily="2" charset="-122"/>
            </a:endParaRPr>
          </a:p>
          <a:p>
            <a:pPr eaLnBrk="0" hangingPunct="0">
              <a:lnSpc>
                <a:spcPct val="150000"/>
              </a:lnSpc>
            </a:pPr>
            <a:r>
              <a:rPr kumimoji="1" lang="zh-CN" altLang="en-US" dirty="0">
                <a:latin typeface="宋体" panose="02010600030101010101" pitchFamily="2" charset="-122"/>
                <a:ea typeface="宋体" panose="02010600030101010101" pitchFamily="2" charset="-122"/>
              </a:rPr>
              <a:t>若要计算点</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zh-CN" altLang="en-US" dirty="0">
                <a:latin typeface="宋体" panose="02010600030101010101" pitchFamily="2" charset="-122"/>
                <a:ea typeface="宋体" panose="02010600030101010101" pitchFamily="2" charset="-122"/>
              </a:rPr>
              <a:t>处函数</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f</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的近似值，可以在包含</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的区间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i-1</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作线性插值。</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4805" name="Group 5">
            <a:extLst>
              <a:ext uri="{FF2B5EF4-FFF2-40B4-BE49-F238E27FC236}">
                <a16:creationId xmlns:a16="http://schemas.microsoft.com/office/drawing/2014/main" id="{2092864F-93EC-517E-ACA7-EED4DD28A0DA}"/>
              </a:ext>
            </a:extLst>
          </p:cNvPr>
          <p:cNvGrpSpPr>
            <a:grpSpLocks/>
          </p:cNvGrpSpPr>
          <p:nvPr/>
        </p:nvGrpSpPr>
        <p:grpSpPr bwMode="auto">
          <a:xfrm>
            <a:off x="4488656" y="960935"/>
            <a:ext cx="4129088" cy="2026444"/>
            <a:chOff x="1344" y="480"/>
            <a:chExt cx="3468" cy="1702"/>
          </a:xfrm>
        </p:grpSpPr>
        <p:grpSp>
          <p:nvGrpSpPr>
            <p:cNvPr id="204806" name="Group 6">
              <a:extLst>
                <a:ext uri="{FF2B5EF4-FFF2-40B4-BE49-F238E27FC236}">
                  <a16:creationId xmlns:a16="http://schemas.microsoft.com/office/drawing/2014/main" id="{9ADC70D3-715B-618B-18F5-D42F43263FCC}"/>
                </a:ext>
              </a:extLst>
            </p:cNvPr>
            <p:cNvGrpSpPr>
              <a:grpSpLocks/>
            </p:cNvGrpSpPr>
            <p:nvPr/>
          </p:nvGrpSpPr>
          <p:grpSpPr bwMode="auto">
            <a:xfrm>
              <a:off x="1536" y="624"/>
              <a:ext cx="3120" cy="1558"/>
              <a:chOff x="1536" y="864"/>
              <a:chExt cx="3120" cy="1558"/>
            </a:xfrm>
          </p:grpSpPr>
          <p:sp>
            <p:nvSpPr>
              <p:cNvPr id="204807" name="Text Box 7">
                <a:extLst>
                  <a:ext uri="{FF2B5EF4-FFF2-40B4-BE49-F238E27FC236}">
                    <a16:creationId xmlns:a16="http://schemas.microsoft.com/office/drawing/2014/main" id="{77374B30-4E27-DE5A-408F-846C876791D9}"/>
                  </a:ext>
                </a:extLst>
              </p:cNvPr>
              <p:cNvSpPr txBox="1">
                <a:spLocks noChangeArrowheads="1"/>
              </p:cNvSpPr>
              <p:nvPr/>
            </p:nvSpPr>
            <p:spPr bwMode="auto">
              <a:xfrm>
                <a:off x="3984" y="1104"/>
                <a:ext cx="3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4809" name="Text Box 9">
                <a:extLst>
                  <a:ext uri="{FF2B5EF4-FFF2-40B4-BE49-F238E27FC236}">
                    <a16:creationId xmlns:a16="http://schemas.microsoft.com/office/drawing/2014/main" id="{69B2509B-28A2-3D2D-C170-F86369010270}"/>
                  </a:ext>
                </a:extLst>
              </p:cNvPr>
              <p:cNvSpPr txBox="1">
                <a:spLocks noChangeArrowheads="1"/>
              </p:cNvSpPr>
              <p:nvPr/>
            </p:nvSpPr>
            <p:spPr bwMode="auto">
              <a:xfrm>
                <a:off x="1824" y="1776"/>
                <a:ext cx="3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4810" name="Text Box 10">
                <a:extLst>
                  <a:ext uri="{FF2B5EF4-FFF2-40B4-BE49-F238E27FC236}">
                    <a16:creationId xmlns:a16="http://schemas.microsoft.com/office/drawing/2014/main" id="{0F777817-FD24-4B68-2F9C-B5C9E45988A3}"/>
                  </a:ext>
                </a:extLst>
              </p:cNvPr>
              <p:cNvSpPr txBox="1">
                <a:spLocks noChangeArrowheads="1"/>
              </p:cNvSpPr>
              <p:nvPr/>
            </p:nvSpPr>
            <p:spPr bwMode="auto">
              <a:xfrm>
                <a:off x="3504" y="960"/>
                <a:ext cx="3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4811" name="Text Box 11">
                <a:extLst>
                  <a:ext uri="{FF2B5EF4-FFF2-40B4-BE49-F238E27FC236}">
                    <a16:creationId xmlns:a16="http://schemas.microsoft.com/office/drawing/2014/main" id="{91F820C2-1337-B5BC-9EDE-A686F6ED40DF}"/>
                  </a:ext>
                </a:extLst>
              </p:cNvPr>
              <p:cNvSpPr txBox="1">
                <a:spLocks noChangeArrowheads="1"/>
              </p:cNvSpPr>
              <p:nvPr/>
            </p:nvSpPr>
            <p:spPr bwMode="auto">
              <a:xfrm>
                <a:off x="3024" y="1142"/>
                <a:ext cx="3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dirty="0">
                    <a:latin typeface="Times New Roman" panose="02020603050405020304" pitchFamily="18" charset="0"/>
                    <a:ea typeface="隶书" panose="02010509060101010101" pitchFamily="49" charset="-122"/>
                    <a:sym typeface="Symbol" panose="05050102010706020507" pitchFamily="18" charset="2"/>
                  </a:rPr>
                  <a:t></a:t>
                </a:r>
                <a:endParaRPr kumimoji="1" lang="en-US" altLang="zh-CN" dirty="0">
                  <a:latin typeface="Times New Roman" panose="02020603050405020304" pitchFamily="18" charset="0"/>
                  <a:ea typeface="隶书" panose="02010509060101010101" pitchFamily="49" charset="-122"/>
                </a:endParaRPr>
              </a:p>
            </p:txBody>
          </p:sp>
          <p:sp>
            <p:nvSpPr>
              <p:cNvPr id="204812" name="Text Box 12">
                <a:extLst>
                  <a:ext uri="{FF2B5EF4-FFF2-40B4-BE49-F238E27FC236}">
                    <a16:creationId xmlns:a16="http://schemas.microsoft.com/office/drawing/2014/main" id="{20E7AC9B-2F66-BADD-BC0A-3A9F65E11956}"/>
                  </a:ext>
                </a:extLst>
              </p:cNvPr>
              <p:cNvSpPr txBox="1">
                <a:spLocks noChangeArrowheads="1"/>
              </p:cNvSpPr>
              <p:nvPr/>
            </p:nvSpPr>
            <p:spPr bwMode="auto">
              <a:xfrm>
                <a:off x="2592" y="1296"/>
                <a:ext cx="3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anose="02020603050405020304" pitchFamily="18" charset="0"/>
                    <a:ea typeface="隶书" panose="02010509060101010101" pitchFamily="49" charset="-122"/>
                    <a:sym typeface="Symbol" panose="05050102010706020507" pitchFamily="18" charset="2"/>
                  </a:rPr>
                  <a:t></a:t>
                </a:r>
                <a:endParaRPr kumimoji="1" lang="en-US" altLang="zh-CN">
                  <a:latin typeface="Times New Roman" panose="02020603050405020304" pitchFamily="18" charset="0"/>
                  <a:ea typeface="隶书" panose="02010509060101010101" pitchFamily="49" charset="-122"/>
                </a:endParaRPr>
              </a:p>
            </p:txBody>
          </p:sp>
          <p:sp>
            <p:nvSpPr>
              <p:cNvPr id="204813" name="Line 13">
                <a:extLst>
                  <a:ext uri="{FF2B5EF4-FFF2-40B4-BE49-F238E27FC236}">
                    <a16:creationId xmlns:a16="http://schemas.microsoft.com/office/drawing/2014/main" id="{E577C1FF-F33A-C015-3ED4-4EFD1A4F0471}"/>
                  </a:ext>
                </a:extLst>
              </p:cNvPr>
              <p:cNvSpPr>
                <a:spLocks noChangeShapeType="1"/>
              </p:cNvSpPr>
              <p:nvPr/>
            </p:nvSpPr>
            <p:spPr bwMode="auto">
              <a:xfrm>
                <a:off x="1536" y="2160"/>
                <a:ext cx="31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04814" name="Line 14">
                <a:extLst>
                  <a:ext uri="{FF2B5EF4-FFF2-40B4-BE49-F238E27FC236}">
                    <a16:creationId xmlns:a16="http://schemas.microsoft.com/office/drawing/2014/main" id="{E52128E5-CDAD-4B93-7DA8-E5BCF39BFAE1}"/>
                  </a:ext>
                </a:extLst>
              </p:cNvPr>
              <p:cNvSpPr>
                <a:spLocks noChangeShapeType="1"/>
              </p:cNvSpPr>
              <p:nvPr/>
            </p:nvSpPr>
            <p:spPr bwMode="auto">
              <a:xfrm flipV="1">
                <a:off x="1536" y="864"/>
                <a:ext cx="0"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04815" name="Line 15">
                <a:extLst>
                  <a:ext uri="{FF2B5EF4-FFF2-40B4-BE49-F238E27FC236}">
                    <a16:creationId xmlns:a16="http://schemas.microsoft.com/office/drawing/2014/main" id="{68598CC3-F8A0-A1A5-955B-F7AEB7D36FC4}"/>
                  </a:ext>
                </a:extLst>
              </p:cNvPr>
              <p:cNvSpPr>
                <a:spLocks noChangeShapeType="1"/>
              </p:cNvSpPr>
              <p:nvPr/>
            </p:nvSpPr>
            <p:spPr bwMode="auto">
              <a:xfrm>
                <a:off x="3600" y="1104"/>
                <a:ext cx="0" cy="105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dirty="0"/>
              </a:p>
            </p:txBody>
          </p:sp>
          <p:sp>
            <p:nvSpPr>
              <p:cNvPr id="204816" name="Line 16">
                <a:extLst>
                  <a:ext uri="{FF2B5EF4-FFF2-40B4-BE49-F238E27FC236}">
                    <a16:creationId xmlns:a16="http://schemas.microsoft.com/office/drawing/2014/main" id="{585FA6B8-B13E-6991-9DCF-340EAC8CA734}"/>
                  </a:ext>
                </a:extLst>
              </p:cNvPr>
              <p:cNvSpPr>
                <a:spLocks noChangeShapeType="1"/>
              </p:cNvSpPr>
              <p:nvPr/>
            </p:nvSpPr>
            <p:spPr bwMode="auto">
              <a:xfrm>
                <a:off x="2688" y="1440"/>
                <a:ext cx="0" cy="7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204818" name="Text Box 18">
                <a:extLst>
                  <a:ext uri="{FF2B5EF4-FFF2-40B4-BE49-F238E27FC236}">
                    <a16:creationId xmlns:a16="http://schemas.microsoft.com/office/drawing/2014/main" id="{79998485-BCAF-4B33-897C-6CFAD97E40BD}"/>
                  </a:ext>
                </a:extLst>
              </p:cNvPr>
              <p:cNvSpPr txBox="1">
                <a:spLocks noChangeArrowheads="1"/>
              </p:cNvSpPr>
              <p:nvPr/>
            </p:nvSpPr>
            <p:spPr bwMode="auto">
              <a:xfrm>
                <a:off x="3024" y="2112"/>
                <a:ext cx="43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dirty="0">
                    <a:solidFill>
                      <a:srgbClr val="C00000"/>
                    </a:solidFill>
                    <a:latin typeface="Times New Roman" panose="02020603050405020304" pitchFamily="18" charset="0"/>
                    <a:ea typeface="隶书" panose="02010509060101010101" pitchFamily="49" charset="-122"/>
                  </a:rPr>
                  <a:t>x</a:t>
                </a:r>
              </a:p>
            </p:txBody>
          </p:sp>
          <p:sp>
            <p:nvSpPr>
              <p:cNvPr id="204819" name="Text Box 19">
                <a:extLst>
                  <a:ext uri="{FF2B5EF4-FFF2-40B4-BE49-F238E27FC236}">
                    <a16:creationId xmlns:a16="http://schemas.microsoft.com/office/drawing/2014/main" id="{017CF4F1-F370-D3A8-1BCD-AD5183DC6FC8}"/>
                  </a:ext>
                </a:extLst>
              </p:cNvPr>
              <p:cNvSpPr txBox="1">
                <a:spLocks noChangeArrowheads="1"/>
              </p:cNvSpPr>
              <p:nvPr/>
            </p:nvSpPr>
            <p:spPr bwMode="auto">
              <a:xfrm>
                <a:off x="2544" y="2112"/>
                <a:ext cx="43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dirty="0">
                    <a:latin typeface="Times New Roman" panose="02020603050405020304" pitchFamily="18" charset="0"/>
                    <a:ea typeface="隶书" panose="02010509060101010101" pitchFamily="49" charset="-122"/>
                  </a:rPr>
                  <a:t>x</a:t>
                </a:r>
                <a:r>
                  <a:rPr kumimoji="1" lang="en-US" altLang="zh-CN" i="1" baseline="-25000" dirty="0">
                    <a:latin typeface="Times New Roman" panose="02020603050405020304" pitchFamily="18" charset="0"/>
                    <a:ea typeface="隶书" panose="02010509060101010101" pitchFamily="49" charset="-122"/>
                  </a:rPr>
                  <a:t>i-1</a:t>
                </a:r>
                <a:endParaRPr kumimoji="1" lang="en-US" altLang="zh-CN" i="1" dirty="0">
                  <a:latin typeface="Times New Roman" panose="02020603050405020304" pitchFamily="18" charset="0"/>
                  <a:ea typeface="隶书" panose="02010509060101010101" pitchFamily="49" charset="-122"/>
                </a:endParaRPr>
              </a:p>
            </p:txBody>
          </p:sp>
          <p:sp>
            <p:nvSpPr>
              <p:cNvPr id="204820" name="Text Box 20">
                <a:extLst>
                  <a:ext uri="{FF2B5EF4-FFF2-40B4-BE49-F238E27FC236}">
                    <a16:creationId xmlns:a16="http://schemas.microsoft.com/office/drawing/2014/main" id="{8518E8AF-4391-C153-48E5-A45CD3F864BB}"/>
                  </a:ext>
                </a:extLst>
              </p:cNvPr>
              <p:cNvSpPr txBox="1">
                <a:spLocks noChangeArrowheads="1"/>
              </p:cNvSpPr>
              <p:nvPr/>
            </p:nvSpPr>
            <p:spPr bwMode="auto">
              <a:xfrm>
                <a:off x="3456" y="2112"/>
                <a:ext cx="43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dirty="0">
                    <a:latin typeface="Times New Roman" panose="02020603050405020304" pitchFamily="18" charset="0"/>
                    <a:ea typeface="隶书" panose="02010509060101010101" pitchFamily="49" charset="-122"/>
                  </a:rPr>
                  <a:t>x</a:t>
                </a:r>
                <a:r>
                  <a:rPr kumimoji="1" lang="en-US" altLang="zh-CN" i="1" baseline="-25000" dirty="0">
                    <a:latin typeface="Times New Roman" panose="02020603050405020304" pitchFamily="18" charset="0"/>
                    <a:ea typeface="隶书" panose="02010509060101010101" pitchFamily="49" charset="-122"/>
                  </a:rPr>
                  <a:t>i</a:t>
                </a:r>
                <a:endParaRPr kumimoji="1" lang="en-US" altLang="zh-CN" i="1" dirty="0">
                  <a:latin typeface="Times New Roman" panose="02020603050405020304" pitchFamily="18" charset="0"/>
                  <a:ea typeface="隶书" panose="02010509060101010101" pitchFamily="49" charset="-122"/>
                </a:endParaRPr>
              </a:p>
            </p:txBody>
          </p:sp>
          <p:sp>
            <p:nvSpPr>
              <p:cNvPr id="204823" name="Text Box 23">
                <a:extLst>
                  <a:ext uri="{FF2B5EF4-FFF2-40B4-BE49-F238E27FC236}">
                    <a16:creationId xmlns:a16="http://schemas.microsoft.com/office/drawing/2014/main" id="{80E5EE8F-4A46-796D-C9C1-D05DBA2F836A}"/>
                  </a:ext>
                </a:extLst>
              </p:cNvPr>
              <p:cNvSpPr txBox="1">
                <a:spLocks noChangeArrowheads="1"/>
              </p:cNvSpPr>
              <p:nvPr/>
            </p:nvSpPr>
            <p:spPr bwMode="auto">
              <a:xfrm>
                <a:off x="1824" y="2112"/>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dirty="0">
                    <a:latin typeface="Times New Roman" panose="02020603050405020304" pitchFamily="18" charset="0"/>
                    <a:ea typeface="隶书" panose="02010509060101010101" pitchFamily="49" charset="-122"/>
                  </a:rPr>
                  <a:t>x</a:t>
                </a:r>
                <a:r>
                  <a:rPr kumimoji="1" lang="en-US" altLang="zh-CN" i="1" baseline="-25000" dirty="0">
                    <a:latin typeface="Times New Roman" panose="02020603050405020304" pitchFamily="18" charset="0"/>
                    <a:ea typeface="隶书" panose="02010509060101010101" pitchFamily="49" charset="-122"/>
                  </a:rPr>
                  <a:t>0</a:t>
                </a:r>
                <a:endParaRPr kumimoji="1" lang="en-US" altLang="zh-CN" i="1" dirty="0">
                  <a:latin typeface="Times New Roman" panose="02020603050405020304" pitchFamily="18" charset="0"/>
                  <a:ea typeface="隶书" panose="02010509060101010101" pitchFamily="49" charset="-122"/>
                </a:endParaRPr>
              </a:p>
            </p:txBody>
          </p:sp>
          <p:sp>
            <p:nvSpPr>
              <p:cNvPr id="204824" name="Text Box 24">
                <a:extLst>
                  <a:ext uri="{FF2B5EF4-FFF2-40B4-BE49-F238E27FC236}">
                    <a16:creationId xmlns:a16="http://schemas.microsoft.com/office/drawing/2014/main" id="{8B7816B2-F992-3124-9869-D8F4EC513A24}"/>
                  </a:ext>
                </a:extLst>
              </p:cNvPr>
              <p:cNvSpPr txBox="1">
                <a:spLocks noChangeArrowheads="1"/>
              </p:cNvSpPr>
              <p:nvPr/>
            </p:nvSpPr>
            <p:spPr bwMode="auto">
              <a:xfrm>
                <a:off x="3984" y="2112"/>
                <a:ext cx="3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i="1" dirty="0" err="1">
                    <a:latin typeface="Times New Roman" panose="02020603050405020304" pitchFamily="18" charset="0"/>
                    <a:ea typeface="隶书" panose="02010509060101010101" pitchFamily="49" charset="-122"/>
                  </a:rPr>
                  <a:t>x</a:t>
                </a:r>
                <a:r>
                  <a:rPr kumimoji="1" lang="en-US" altLang="zh-CN" i="1" baseline="-25000" dirty="0" err="1">
                    <a:latin typeface="Times New Roman" panose="02020603050405020304" pitchFamily="18" charset="0"/>
                    <a:ea typeface="隶书" panose="02010509060101010101" pitchFamily="49" charset="-122"/>
                  </a:rPr>
                  <a:t>n</a:t>
                </a:r>
                <a:endParaRPr kumimoji="1" lang="en-US" altLang="zh-CN" i="1" dirty="0">
                  <a:latin typeface="Times New Roman" panose="02020603050405020304" pitchFamily="18" charset="0"/>
                  <a:ea typeface="隶书" panose="02010509060101010101" pitchFamily="49" charset="-122"/>
                </a:endParaRPr>
              </a:p>
            </p:txBody>
          </p:sp>
        </p:grpSp>
        <p:sp>
          <p:nvSpPr>
            <p:cNvPr id="204825" name="Text Box 25">
              <a:extLst>
                <a:ext uri="{FF2B5EF4-FFF2-40B4-BE49-F238E27FC236}">
                  <a16:creationId xmlns:a16="http://schemas.microsoft.com/office/drawing/2014/main" id="{14C44B7A-6D10-6F5B-1B30-CCEEB42A33F8}"/>
                </a:ext>
              </a:extLst>
            </p:cNvPr>
            <p:cNvSpPr txBox="1">
              <a:spLocks noChangeArrowheads="1"/>
            </p:cNvSpPr>
            <p:nvPr/>
          </p:nvSpPr>
          <p:spPr bwMode="auto">
            <a:xfrm>
              <a:off x="4560" y="1872"/>
              <a:ext cx="25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latin typeface="Times New Roman" panose="02020603050405020304" pitchFamily="18" charset="0"/>
                </a:rPr>
                <a:t>x</a:t>
              </a:r>
            </a:p>
          </p:txBody>
        </p:sp>
        <p:sp>
          <p:nvSpPr>
            <p:cNvPr id="204826" name="Text Box 26">
              <a:extLst>
                <a:ext uri="{FF2B5EF4-FFF2-40B4-BE49-F238E27FC236}">
                  <a16:creationId xmlns:a16="http://schemas.microsoft.com/office/drawing/2014/main" id="{922C70E5-C95B-3EF2-0001-83411439F071}"/>
                </a:ext>
              </a:extLst>
            </p:cNvPr>
            <p:cNvSpPr txBox="1">
              <a:spLocks noChangeArrowheads="1"/>
            </p:cNvSpPr>
            <p:nvPr/>
          </p:nvSpPr>
          <p:spPr bwMode="auto">
            <a:xfrm>
              <a:off x="1392" y="1824"/>
              <a:ext cx="25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Times New Roman" panose="02020603050405020304" pitchFamily="18" charset="0"/>
                </a:rPr>
                <a:t>o</a:t>
              </a:r>
            </a:p>
          </p:txBody>
        </p:sp>
        <p:sp>
          <p:nvSpPr>
            <p:cNvPr id="204827" name="Text Box 27">
              <a:extLst>
                <a:ext uri="{FF2B5EF4-FFF2-40B4-BE49-F238E27FC236}">
                  <a16:creationId xmlns:a16="http://schemas.microsoft.com/office/drawing/2014/main" id="{323D68BD-A68C-39C6-2E26-331E7BEC2870}"/>
                </a:ext>
              </a:extLst>
            </p:cNvPr>
            <p:cNvSpPr txBox="1">
              <a:spLocks noChangeArrowheads="1"/>
            </p:cNvSpPr>
            <p:nvPr/>
          </p:nvSpPr>
          <p:spPr bwMode="auto">
            <a:xfrm>
              <a:off x="1344" y="480"/>
              <a:ext cx="25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Times New Roman" panose="02020603050405020304" pitchFamily="18" charset="0"/>
                </a:rPr>
                <a:t>y</a:t>
              </a:r>
            </a:p>
          </p:txBody>
        </p:sp>
      </p:grpSp>
      <p:sp>
        <p:nvSpPr>
          <p:cNvPr id="2" name="矩形 1">
            <a:extLst>
              <a:ext uri="{FF2B5EF4-FFF2-40B4-BE49-F238E27FC236}">
                <a16:creationId xmlns:a16="http://schemas.microsoft.com/office/drawing/2014/main" id="{DE4ED78E-39A6-1FD4-E4A8-E24BD5C6258D}"/>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2</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）分段线性插值</a:t>
            </a:r>
          </a:p>
        </p:txBody>
      </p:sp>
      <p:sp>
        <p:nvSpPr>
          <p:cNvPr id="3" name="灯片编号占位符 2">
            <a:extLst>
              <a:ext uri="{FF2B5EF4-FFF2-40B4-BE49-F238E27FC236}">
                <a16:creationId xmlns:a16="http://schemas.microsoft.com/office/drawing/2014/main" id="{DABA94DC-4A9E-AD75-8B52-B06F9EFBF564}"/>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8</a:t>
            </a:fld>
            <a:endParaRPr lang="zh-CN" altLang="en-US" dirty="0">
              <a:solidFill>
                <a:prstClr val="black">
                  <a:tint val="75000"/>
                </a:prstClr>
              </a:solidFill>
            </a:endParaRPr>
          </a:p>
        </p:txBody>
      </p:sp>
      <p:cxnSp>
        <p:nvCxnSpPr>
          <p:cNvPr id="6" name="直线连接符 5">
            <a:extLst>
              <a:ext uri="{FF2B5EF4-FFF2-40B4-BE49-F238E27FC236}">
                <a16:creationId xmlns:a16="http://schemas.microsoft.com/office/drawing/2014/main" id="{BFC0A065-C646-C421-306E-1CAB862FFE24}"/>
              </a:ext>
            </a:extLst>
          </p:cNvPr>
          <p:cNvCxnSpPr>
            <a:cxnSpLocks/>
          </p:cNvCxnSpPr>
          <p:nvPr/>
        </p:nvCxnSpPr>
        <p:spPr>
          <a:xfrm flipV="1">
            <a:off x="6117431" y="1451630"/>
            <a:ext cx="1085850" cy="4000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 Box 24">
            <a:extLst>
              <a:ext uri="{FF2B5EF4-FFF2-40B4-BE49-F238E27FC236}">
                <a16:creationId xmlns:a16="http://schemas.microsoft.com/office/drawing/2014/main" id="{E0432FE9-D36B-CA17-5CFA-C23EA0AC7E9A}"/>
              </a:ext>
            </a:extLst>
          </p:cNvPr>
          <p:cNvSpPr txBox="1">
            <a:spLocks noChangeArrowheads="1"/>
          </p:cNvSpPr>
          <p:nvPr/>
        </p:nvSpPr>
        <p:spPr bwMode="auto">
          <a:xfrm>
            <a:off x="4364869" y="1211955"/>
            <a:ext cx="6286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i="1" dirty="0" err="1">
                <a:latin typeface="Times New Roman" panose="02020603050405020304" pitchFamily="18" charset="0"/>
                <a:ea typeface="隶书" panose="02010509060101010101" pitchFamily="49" charset="-122"/>
              </a:rPr>
              <a:t>y</a:t>
            </a:r>
            <a:r>
              <a:rPr kumimoji="1" lang="en-US" altLang="zh-CN" i="1" baseline="-25000" dirty="0" err="1">
                <a:latin typeface="Times New Roman" panose="02020603050405020304" pitchFamily="18" charset="0"/>
                <a:ea typeface="隶书" panose="02010509060101010101" pitchFamily="49" charset="-122"/>
              </a:rPr>
              <a:t>i</a:t>
            </a:r>
            <a:endParaRPr kumimoji="1" lang="en-US" altLang="zh-CN" i="1" dirty="0">
              <a:latin typeface="Times New Roman" panose="02020603050405020304" pitchFamily="18" charset="0"/>
              <a:ea typeface="隶书" panose="02010509060101010101" pitchFamily="49" charset="-122"/>
            </a:endParaRPr>
          </a:p>
        </p:txBody>
      </p:sp>
      <p:sp>
        <p:nvSpPr>
          <p:cNvPr id="8" name="Text Box 24">
            <a:extLst>
              <a:ext uri="{FF2B5EF4-FFF2-40B4-BE49-F238E27FC236}">
                <a16:creationId xmlns:a16="http://schemas.microsoft.com/office/drawing/2014/main" id="{AD6A7FFB-EDA4-D4C8-3076-7250576BA343}"/>
              </a:ext>
            </a:extLst>
          </p:cNvPr>
          <p:cNvSpPr txBox="1">
            <a:spLocks noChangeArrowheads="1"/>
          </p:cNvSpPr>
          <p:nvPr/>
        </p:nvSpPr>
        <p:spPr bwMode="auto">
          <a:xfrm>
            <a:off x="4345786" y="1667012"/>
            <a:ext cx="6286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i="1" dirty="0">
                <a:latin typeface="Times New Roman" panose="02020603050405020304" pitchFamily="18" charset="0"/>
                <a:ea typeface="隶书" panose="02010509060101010101" pitchFamily="49" charset="-122"/>
              </a:rPr>
              <a:t>y</a:t>
            </a:r>
            <a:r>
              <a:rPr kumimoji="1" lang="en-US" altLang="zh-CN" i="1" baseline="-25000" dirty="0">
                <a:latin typeface="Times New Roman" panose="02020603050405020304" pitchFamily="18" charset="0"/>
                <a:ea typeface="隶书" panose="02010509060101010101" pitchFamily="49" charset="-122"/>
              </a:rPr>
              <a:t>i-1</a:t>
            </a:r>
            <a:endParaRPr kumimoji="1" lang="en-US" altLang="zh-CN" i="1" dirty="0">
              <a:latin typeface="Times New Roman" panose="02020603050405020304" pitchFamily="18" charset="0"/>
              <a:ea typeface="隶书" panose="02010509060101010101" pitchFamily="49" charset="-122"/>
            </a:endParaRPr>
          </a:p>
        </p:txBody>
      </p:sp>
      <p:sp>
        <p:nvSpPr>
          <p:cNvPr id="9" name="Line 15">
            <a:extLst>
              <a:ext uri="{FF2B5EF4-FFF2-40B4-BE49-F238E27FC236}">
                <a16:creationId xmlns:a16="http://schemas.microsoft.com/office/drawing/2014/main" id="{40319225-EB7E-0B0F-5079-A36B1D6E6FE3}"/>
              </a:ext>
            </a:extLst>
          </p:cNvPr>
          <p:cNvSpPr>
            <a:spLocks noChangeShapeType="1"/>
          </p:cNvSpPr>
          <p:nvPr/>
        </p:nvSpPr>
        <p:spPr bwMode="auto">
          <a:xfrm flipH="1">
            <a:off x="4717255" y="1418134"/>
            <a:ext cx="2465645" cy="22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dirty="0"/>
          </a:p>
        </p:txBody>
      </p:sp>
      <p:sp>
        <p:nvSpPr>
          <p:cNvPr id="10" name="Line 15">
            <a:extLst>
              <a:ext uri="{FF2B5EF4-FFF2-40B4-BE49-F238E27FC236}">
                <a16:creationId xmlns:a16="http://schemas.microsoft.com/office/drawing/2014/main" id="{9A38F341-DDE2-DE9D-ED5D-BE77D2AD0D0E}"/>
              </a:ext>
            </a:extLst>
          </p:cNvPr>
          <p:cNvSpPr>
            <a:spLocks noChangeShapeType="1"/>
          </p:cNvSpPr>
          <p:nvPr/>
        </p:nvSpPr>
        <p:spPr bwMode="auto">
          <a:xfrm flipH="1">
            <a:off x="4717254" y="1851678"/>
            <a:ext cx="1428739" cy="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dirty="0"/>
          </a:p>
        </p:txBody>
      </p:sp>
      <p:pic>
        <p:nvPicPr>
          <p:cNvPr id="4" name="Picture 5">
            <a:extLst>
              <a:ext uri="{FF2B5EF4-FFF2-40B4-BE49-F238E27FC236}">
                <a16:creationId xmlns:a16="http://schemas.microsoft.com/office/drawing/2014/main" id="{8AA2FE3B-438A-2769-4A55-67271CBB492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404" y="968794"/>
            <a:ext cx="1695420" cy="375559"/>
          </a:xfrm>
          <a:prstGeom prst="rect">
            <a:avLst/>
          </a:prstGeom>
          <a:noFill/>
          <a:extLst>
            <a:ext uri="{909E8E84-426E-40DD-AFC4-6F175D3DCCD1}">
              <a14:hiddenFill xmlns:a14="http://schemas.microsoft.com/office/drawing/2010/main">
                <a:solidFill>
                  <a:srgbClr val="FFCCFF"/>
                </a:solidFill>
              </a14:hiddenFill>
            </a:ext>
          </a:extLst>
        </p:spPr>
      </p:pic>
      <p:sp>
        <p:nvSpPr>
          <p:cNvPr id="12" name="文本框 11">
            <a:extLst>
              <a:ext uri="{FF2B5EF4-FFF2-40B4-BE49-F238E27FC236}">
                <a16:creationId xmlns:a16="http://schemas.microsoft.com/office/drawing/2014/main" id="{E05B4F61-98AF-C0DE-F123-C2462BE7E881}"/>
              </a:ext>
            </a:extLst>
          </p:cNvPr>
          <p:cNvSpPr txBox="1"/>
          <p:nvPr/>
        </p:nvSpPr>
        <p:spPr>
          <a:xfrm>
            <a:off x="395536" y="3228397"/>
            <a:ext cx="3588605" cy="1569660"/>
          </a:xfrm>
          <a:prstGeom prst="rect">
            <a:avLst/>
          </a:prstGeom>
          <a:noFill/>
        </p:spPr>
        <p:txBody>
          <a:bodyPr wrap="square">
            <a:spAutoFit/>
          </a:bodyPr>
          <a:lstStyle/>
          <a:p>
            <a:r>
              <a:rPr lang="en" altLang="zh-CN" sz="1600" b="0" i="0" dirty="0">
                <a:effectLst/>
                <a:latin typeface="Menlo" panose="020B0609030804020204" pitchFamily="49" charset="0"/>
              </a:rPr>
              <a:t>x0=0:1:20;</a:t>
            </a:r>
          </a:p>
          <a:p>
            <a:r>
              <a:rPr lang="en" altLang="zh-CN" sz="1600" b="0" i="0" dirty="0">
                <a:effectLst/>
                <a:latin typeface="Menlo" panose="020B0609030804020204" pitchFamily="49" charset="0"/>
              </a:rPr>
              <a:t>y0=sin(x0);</a:t>
            </a:r>
          </a:p>
          <a:p>
            <a:endParaRPr lang="en" altLang="zh-CN" sz="1600" b="0" i="0" dirty="0">
              <a:effectLst/>
              <a:latin typeface="Menlo" panose="020B0609030804020204" pitchFamily="49" charset="0"/>
            </a:endParaRPr>
          </a:p>
          <a:p>
            <a:r>
              <a:rPr lang="en" altLang="zh-CN" sz="1600" b="0" i="0" dirty="0">
                <a:effectLst/>
                <a:latin typeface="Menlo" panose="020B0609030804020204" pitchFamily="49" charset="0"/>
              </a:rPr>
              <a:t>x=0:0.1:20;</a:t>
            </a:r>
          </a:p>
          <a:p>
            <a:r>
              <a:rPr lang="en" altLang="zh-CN" sz="1600" b="0" i="0" dirty="0">
                <a:effectLst/>
                <a:latin typeface="Menlo" panose="020B0609030804020204" pitchFamily="49" charset="0"/>
              </a:rPr>
              <a:t>y=interp1(x0,y0,x);</a:t>
            </a:r>
          </a:p>
          <a:p>
            <a:r>
              <a:rPr lang="en" altLang="zh-CN" sz="1600" b="0" i="0" dirty="0">
                <a:effectLst/>
                <a:latin typeface="Menlo" panose="020B0609030804020204" pitchFamily="49" charset="0"/>
              </a:rPr>
              <a:t>plot(x0,y0,</a:t>
            </a:r>
            <a:r>
              <a:rPr lang="en" altLang="zh-CN" sz="1600" b="0" i="0" dirty="0">
                <a:solidFill>
                  <a:srgbClr val="A709F5"/>
                </a:solidFill>
                <a:effectLst/>
                <a:latin typeface="Menlo" panose="020B0609030804020204" pitchFamily="49" charset="0"/>
              </a:rPr>
              <a:t>'o'</a:t>
            </a:r>
            <a:r>
              <a:rPr lang="en" altLang="zh-CN" sz="1600" b="0" i="0" dirty="0">
                <a:effectLst/>
                <a:latin typeface="Menlo" panose="020B0609030804020204" pitchFamily="49" charset="0"/>
              </a:rPr>
              <a:t>,x,y,</a:t>
            </a:r>
            <a:r>
              <a:rPr lang="en" altLang="zh-CN" sz="1600" b="0" i="0" dirty="0">
                <a:solidFill>
                  <a:srgbClr val="A709F5"/>
                </a:solidFill>
                <a:effectLst/>
                <a:latin typeface="Menlo" panose="020B0609030804020204" pitchFamily="49" charset="0"/>
              </a:rPr>
              <a:t>'-r'</a:t>
            </a:r>
            <a:r>
              <a:rPr lang="en" altLang="zh-CN" sz="1600" b="0" i="0" dirty="0">
                <a:effectLst/>
                <a:latin typeface="Menlo" panose="020B0609030804020204" pitchFamily="49" charset="0"/>
              </a:rPr>
              <a:t>);</a:t>
            </a:r>
          </a:p>
        </p:txBody>
      </p:sp>
      <p:pic>
        <p:nvPicPr>
          <p:cNvPr id="13" name="图片 12">
            <a:extLst>
              <a:ext uri="{FF2B5EF4-FFF2-40B4-BE49-F238E27FC236}">
                <a16:creationId xmlns:a16="http://schemas.microsoft.com/office/drawing/2014/main" id="{13BE14E2-B4F0-22D3-9743-62B7AAE1EB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29837" y="3118191"/>
            <a:ext cx="2229325" cy="1790073"/>
          </a:xfrm>
          <a:prstGeom prst="rect">
            <a:avLst/>
          </a:prstGeom>
        </p:spPr>
      </p:pic>
    </p:spTree>
    <p:extLst>
      <p:ext uri="{BB962C8B-B14F-4D97-AF65-F5344CB8AC3E}">
        <p14:creationId xmlns:p14="http://schemas.microsoft.com/office/powerpoint/2010/main" val="3321112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05"/>
                                        </p:tgtEl>
                                        <p:attrNameLst>
                                          <p:attrName>style.visibility</p:attrName>
                                        </p:attrNameLst>
                                      </p:cBhvr>
                                      <p:to>
                                        <p:strVal val="visible"/>
                                      </p:to>
                                    </p:set>
                                    <p:anim calcmode="lin" valueType="num">
                                      <p:cBhvr additive="base">
                                        <p:cTn id="7" dur="500" fill="hold"/>
                                        <p:tgtEl>
                                          <p:spTgt spid="204805"/>
                                        </p:tgtEl>
                                        <p:attrNameLst>
                                          <p:attrName>ppt_x</p:attrName>
                                        </p:attrNameLst>
                                      </p:cBhvr>
                                      <p:tavLst>
                                        <p:tav tm="0">
                                          <p:val>
                                            <p:strVal val="#ppt_x"/>
                                          </p:val>
                                        </p:tav>
                                        <p:tav tm="100000">
                                          <p:val>
                                            <p:strVal val="#ppt_x"/>
                                          </p:val>
                                        </p:tav>
                                      </p:tavLst>
                                    </p:anim>
                                    <p:anim calcmode="lin" valueType="num">
                                      <p:cBhvr additive="base">
                                        <p:cTn id="8" dur="500" fill="hold"/>
                                        <p:tgtEl>
                                          <p:spTgt spid="2048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3">
            <a:extLst>
              <a:ext uri="{FF2B5EF4-FFF2-40B4-BE49-F238E27FC236}">
                <a16:creationId xmlns:a16="http://schemas.microsoft.com/office/drawing/2014/main" id="{8C3188A4-D5E0-1553-3EDF-818551BEF125}"/>
              </a:ext>
            </a:extLst>
          </p:cNvPr>
          <p:cNvSpPr>
            <a:spLocks noChangeArrowheads="1"/>
          </p:cNvSpPr>
          <p:nvPr/>
        </p:nvSpPr>
        <p:spPr bwMode="auto">
          <a:xfrm>
            <a:off x="395536" y="1049610"/>
            <a:ext cx="7992888" cy="36933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latin typeface="宋体" panose="02010600030101010101" pitchFamily="2" charset="-122"/>
                <a:ea typeface="宋体" panose="02010600030101010101" pitchFamily="2" charset="-122"/>
              </a:rPr>
              <a:t>三次样条函数  </a:t>
            </a:r>
            <a:r>
              <a:rPr kumimoji="1" lang="zh-CN" altLang="en-US" dirty="0">
                <a:latin typeface="宋体" panose="02010600030101010101" pitchFamily="2" charset="-122"/>
                <a:ea typeface="宋体" panose="02010600030101010101" pitchFamily="2" charset="-122"/>
              </a:rPr>
              <a:t>记为</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宋体" panose="02010600030101010101" pitchFamily="2" charset="-122"/>
                <a:ea typeface="宋体" panose="02010600030101010101" pitchFamily="2" charset="-122"/>
              </a:rPr>
              <a:t>，它是定义在区间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宋体" panose="02010600030101010101" pitchFamily="2" charset="-122"/>
                <a:ea typeface="宋体" panose="02010600030101010101" pitchFamily="2" charset="-122"/>
              </a:rPr>
              <a:t>上的函数，满足以下两个条件：</a:t>
            </a:r>
          </a:p>
        </p:txBody>
      </p:sp>
      <p:sp>
        <p:nvSpPr>
          <p:cNvPr id="221188" name="Rectangle 4">
            <a:extLst>
              <a:ext uri="{FF2B5EF4-FFF2-40B4-BE49-F238E27FC236}">
                <a16:creationId xmlns:a16="http://schemas.microsoft.com/office/drawing/2014/main" id="{013432FA-5717-F449-A686-B474FE8CF882}"/>
              </a:ext>
            </a:extLst>
          </p:cNvPr>
          <p:cNvSpPr>
            <a:spLocks noChangeArrowheads="1"/>
          </p:cNvSpPr>
          <p:nvPr/>
        </p:nvSpPr>
        <p:spPr bwMode="auto">
          <a:xfrm>
            <a:off x="395535" y="1418942"/>
            <a:ext cx="5311603" cy="1689373"/>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dirty="0">
                <a:latin typeface="宋体" panose="02010600030101010101" pitchFamily="2" charset="-122"/>
                <a:ea typeface="宋体" panose="02010600030101010101" pitchFamily="2" charset="-122"/>
              </a:rPr>
              <a:t>在每一个小区间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baseline="-30000" dirty="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i="1" baseline="-30000" dirty="0">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宋体" panose="02010600030101010101" pitchFamily="2" charset="-122"/>
                <a:ea typeface="宋体" panose="02010600030101010101" pitchFamily="2" charset="-122"/>
              </a:rPr>
              <a:t>上是一个</a:t>
            </a:r>
            <a:r>
              <a:rPr kumimoji="1" lang="zh-CN" altLang="en-US" dirty="0">
                <a:solidFill>
                  <a:srgbClr val="C00000"/>
                </a:solidFill>
                <a:latin typeface="宋体" panose="02010600030101010101" pitchFamily="2" charset="-122"/>
                <a:ea typeface="宋体" panose="02010600030101010101" pitchFamily="2" charset="-122"/>
              </a:rPr>
              <a:t>三次多项式函数</a:t>
            </a:r>
            <a:r>
              <a:rPr kumimoji="1" lang="zh-CN" altLang="en-US" dirty="0">
                <a:latin typeface="宋体" panose="02010600030101010101" pitchFamily="2" charset="-122"/>
                <a:ea typeface="宋体" panose="02010600030101010101" pitchFamily="2" charset="-122"/>
              </a:rPr>
              <a:t>；</a:t>
            </a:r>
          </a:p>
          <a:p>
            <a:pPr algn="just" eaLnBrk="0" hangingPunct="0">
              <a:lnSpc>
                <a:spcPct val="150000"/>
              </a:lnSpc>
            </a:pP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dirty="0">
                <a:latin typeface="宋体" panose="02010600030101010101" pitchFamily="2" charset="-122"/>
                <a:ea typeface="宋体" panose="02010600030101010101" pitchFamily="2" charset="-122"/>
              </a:rPr>
              <a:t>在整个区间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i="1" dirty="0">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dirty="0">
                <a:latin typeface="宋体" panose="02010600030101010101" pitchFamily="2" charset="-122"/>
                <a:ea typeface="宋体" panose="02010600030101010101" pitchFamily="2" charset="-122"/>
              </a:rPr>
              <a:t>上，其二阶导数存在且连续。 即在每个节点处的</a:t>
            </a:r>
            <a:r>
              <a:rPr kumimoji="1" lang="zh-CN" altLang="en-US" dirty="0">
                <a:solidFill>
                  <a:srgbClr val="C00000"/>
                </a:solidFill>
                <a:latin typeface="宋体" panose="02010600030101010101" pitchFamily="2" charset="-122"/>
                <a:ea typeface="宋体" panose="02010600030101010101" pitchFamily="2" charset="-122"/>
              </a:rPr>
              <a:t>二阶导数连续</a:t>
            </a:r>
            <a:r>
              <a:rPr kumimoji="1" lang="en-US" altLang="zh-CN" dirty="0">
                <a:latin typeface="宋体" panose="02010600030101010101" pitchFamily="2" charset="-122"/>
                <a:ea typeface="宋体" panose="02010600030101010101" pitchFamily="2" charset="-122"/>
              </a:rPr>
              <a:t>.</a:t>
            </a:r>
            <a:endParaRPr kumimoji="1" lang="zh-CN" altLang="en-US" dirty="0">
              <a:latin typeface="宋体" panose="02010600030101010101" pitchFamily="2" charset="-122"/>
              <a:ea typeface="宋体" panose="02010600030101010101" pitchFamily="2" charset="-122"/>
            </a:endParaRPr>
          </a:p>
        </p:txBody>
      </p:sp>
      <p:graphicFrame>
        <p:nvGraphicFramePr>
          <p:cNvPr id="221189" name="Object 5">
            <a:extLst>
              <a:ext uri="{FF2B5EF4-FFF2-40B4-BE49-F238E27FC236}">
                <a16:creationId xmlns:a16="http://schemas.microsoft.com/office/drawing/2014/main" id="{6EE02F0E-AFCE-3CA8-1544-509126C001DE}"/>
              </a:ext>
            </a:extLst>
          </p:cNvPr>
          <p:cNvGraphicFramePr>
            <a:graphicFrameLocks noChangeAspect="1"/>
          </p:cNvGraphicFramePr>
          <p:nvPr>
            <p:extLst>
              <p:ext uri="{D42A27DB-BD31-4B8C-83A1-F6EECF244321}">
                <p14:modId xmlns:p14="http://schemas.microsoft.com/office/powerpoint/2010/main" val="2439730494"/>
              </p:ext>
            </p:extLst>
          </p:nvPr>
        </p:nvGraphicFramePr>
        <p:xfrm>
          <a:off x="575556" y="3179136"/>
          <a:ext cx="3816424" cy="1628033"/>
        </p:xfrm>
        <a:graphic>
          <a:graphicData uri="http://schemas.openxmlformats.org/presentationml/2006/ole">
            <mc:AlternateContent xmlns:mc="http://schemas.openxmlformats.org/markup-compatibility/2006">
              <mc:Choice xmlns:v="urn:schemas-microsoft-com:vml" Requires="v">
                <p:oleObj spid="_x0000_s3082" name="位图图像" r:id="rId4" imgW="3172268" imgH="1352381" progId="Paint.Picture">
                  <p:embed/>
                </p:oleObj>
              </mc:Choice>
              <mc:Fallback>
                <p:oleObj name="位图图像" r:id="rId4" imgW="3172268" imgH="1352381" progId="Paint.Picture">
                  <p:embed/>
                  <p:pic>
                    <p:nvPicPr>
                      <p:cNvPr id="221189" name="Object 5">
                        <a:extLst>
                          <a:ext uri="{FF2B5EF4-FFF2-40B4-BE49-F238E27FC236}">
                            <a16:creationId xmlns:a16="http://schemas.microsoft.com/office/drawing/2014/main" id="{6EE02F0E-AFCE-3CA8-1544-509126C001D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556" y="3179136"/>
                        <a:ext cx="3816424" cy="1628033"/>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id="{2C6B2C0D-560D-2283-A75C-54744A82A794}"/>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）三次样条插值</a:t>
            </a:r>
          </a:p>
        </p:txBody>
      </p:sp>
      <p:sp>
        <p:nvSpPr>
          <p:cNvPr id="3" name="灯片编号占位符 2">
            <a:extLst>
              <a:ext uri="{FF2B5EF4-FFF2-40B4-BE49-F238E27FC236}">
                <a16:creationId xmlns:a16="http://schemas.microsoft.com/office/drawing/2014/main" id="{B09CF275-83AC-A8A0-7BDD-F0E0F8558A98}"/>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9</a:t>
            </a:fld>
            <a:endParaRPr lang="zh-CN" altLang="en-US" dirty="0">
              <a:solidFill>
                <a:prstClr val="black">
                  <a:tint val="75000"/>
                </a:prstClr>
              </a:solidFill>
            </a:endParaRPr>
          </a:p>
        </p:txBody>
      </p:sp>
      <p:pic>
        <p:nvPicPr>
          <p:cNvPr id="4" name="Picture 2">
            <a:extLst>
              <a:ext uri="{FF2B5EF4-FFF2-40B4-BE49-F238E27FC236}">
                <a16:creationId xmlns:a16="http://schemas.microsoft.com/office/drawing/2014/main" id="{F41C176C-035D-7618-887A-964CB1FB8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139" y="1590427"/>
            <a:ext cx="2979757" cy="3176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33877</TotalTime>
  <Words>4018</Words>
  <Application>Microsoft Macintosh PowerPoint</Application>
  <PresentationFormat>全屏显示(16:9)</PresentationFormat>
  <Paragraphs>857</Paragraphs>
  <Slides>70</Slides>
  <Notes>65</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3</vt:i4>
      </vt:variant>
      <vt:variant>
        <vt:lpstr>幻灯片标题</vt:lpstr>
      </vt:variant>
      <vt:variant>
        <vt:i4>70</vt:i4>
      </vt:variant>
    </vt:vector>
  </HeadingPairs>
  <TitlesOfParts>
    <vt:vector size="96" baseType="lpstr">
      <vt:lpstr>-apple-system-font</vt:lpstr>
      <vt:lpstr>等线</vt:lpstr>
      <vt:lpstr>方正小标宋简体</vt:lpstr>
      <vt:lpstr>华文新魏</vt:lpstr>
      <vt:lpstr>隶书</vt:lpstr>
      <vt:lpstr>宋体</vt:lpstr>
      <vt:lpstr>宋体</vt:lpstr>
      <vt:lpstr>Microsoft YaHei</vt:lpstr>
      <vt:lpstr>Microsoft YaHei</vt:lpstr>
      <vt:lpstr>HEITI SC MEDIUM</vt:lpstr>
      <vt:lpstr>HEITI SC MEDIUM</vt:lpstr>
      <vt:lpstr>Arial</vt:lpstr>
      <vt:lpstr>Calibri</vt:lpstr>
      <vt:lpstr>Cambria Math</vt:lpstr>
      <vt:lpstr>Helvetica Neue</vt:lpstr>
      <vt:lpstr>Impact</vt:lpstr>
      <vt:lpstr>Menlo</vt:lpstr>
      <vt:lpstr>Open Sans</vt:lpstr>
      <vt:lpstr>Times New Roman</vt:lpstr>
      <vt:lpstr>Wingdings</vt:lpstr>
      <vt:lpstr>Office 主题​​</vt:lpstr>
      <vt:lpstr>1_Office 主题​​</vt:lpstr>
      <vt:lpstr>3_Office 主题</vt:lpstr>
      <vt:lpstr>Equation</vt:lpstr>
      <vt:lpstr>公式</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1141</cp:revision>
  <dcterms:created xsi:type="dcterms:W3CDTF">2019-07-09T19:19:00Z</dcterms:created>
  <dcterms:modified xsi:type="dcterms:W3CDTF">2024-09-25T11:56:47Z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